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409" r:id="rId4"/>
    <p:sldId id="408" r:id="rId5"/>
    <p:sldId id="372" r:id="rId6"/>
    <p:sldId id="363" r:id="rId7"/>
    <p:sldId id="411" r:id="rId8"/>
    <p:sldId id="412" r:id="rId9"/>
    <p:sldId id="413" r:id="rId10"/>
    <p:sldId id="373" r:id="rId11"/>
    <p:sldId id="366" r:id="rId12"/>
    <p:sldId id="414" r:id="rId13"/>
    <p:sldId id="378" r:id="rId14"/>
    <p:sldId id="376" r:id="rId15"/>
    <p:sldId id="375" r:id="rId16"/>
    <p:sldId id="367" r:id="rId17"/>
    <p:sldId id="410" r:id="rId18"/>
    <p:sldId id="397" r:id="rId19"/>
    <p:sldId id="261" r:id="rId20"/>
    <p:sldId id="295" r:id="rId21"/>
    <p:sldId id="383" r:id="rId22"/>
    <p:sldId id="385" r:id="rId23"/>
    <p:sldId id="384" r:id="rId24"/>
    <p:sldId id="386" r:id="rId25"/>
    <p:sldId id="396" r:id="rId26"/>
    <p:sldId id="334" r:id="rId27"/>
    <p:sldId id="262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CC99FF"/>
    <a:srgbClr val="006600"/>
    <a:srgbClr val="54B4CA"/>
    <a:srgbClr val="45BB7D"/>
    <a:srgbClr val="00CC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9" autoAdjust="0"/>
    <p:restoredTop sz="80537" autoAdjust="0"/>
  </p:normalViewPr>
  <p:slideViewPr>
    <p:cSldViewPr snapToGrid="0">
      <p:cViewPr varScale="1">
        <p:scale>
          <a:sx n="53" d="100"/>
          <a:sy n="53" d="100"/>
        </p:scale>
        <p:origin x="784" y="4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7B25B-5E71-4B64-AA6C-9B9B3AFFDFF8}" type="doc">
      <dgm:prSet loTypeId="urn:microsoft.com/office/officeart/2005/8/layout/cycle3" loCatId="cycle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035BF61C-99C2-42FE-88E4-40CDF7FAF648}">
      <dgm:prSet phldrT="[Texto]" custT="1"/>
      <dgm:spPr/>
      <dgm:t>
        <a:bodyPr/>
        <a:lstStyle/>
        <a:p>
          <a:r>
            <a:rPr lang="es-MX" sz="2200" b="0" dirty="0" smtClean="0">
              <a:latin typeface="+mj-lt"/>
            </a:rPr>
            <a:t>Administración Pública</a:t>
          </a:r>
          <a:endParaRPr lang="es-MX" sz="2200" b="0" dirty="0">
            <a:latin typeface="+mj-lt"/>
          </a:endParaRPr>
        </a:p>
      </dgm:t>
    </dgm:pt>
    <dgm:pt modelId="{28769249-84ED-494E-8370-6B4B860A6529}" type="parTrans" cxnId="{0184B79A-DB30-4218-AB42-E2F976F7D248}">
      <dgm:prSet/>
      <dgm:spPr/>
      <dgm:t>
        <a:bodyPr/>
        <a:lstStyle/>
        <a:p>
          <a:endParaRPr lang="es-MX" sz="2200" b="0">
            <a:latin typeface="+mj-lt"/>
          </a:endParaRPr>
        </a:p>
      </dgm:t>
    </dgm:pt>
    <dgm:pt modelId="{204F659B-6C75-419F-9579-81097FC79FB2}" type="sibTrans" cxnId="{0184B79A-DB30-4218-AB42-E2F976F7D248}">
      <dgm:prSet custT="1"/>
      <dgm:spPr/>
      <dgm:t>
        <a:bodyPr/>
        <a:lstStyle/>
        <a:p>
          <a:endParaRPr lang="es-MX" sz="2200" b="0">
            <a:latin typeface="+mj-lt"/>
          </a:endParaRPr>
        </a:p>
      </dgm:t>
    </dgm:pt>
    <dgm:pt modelId="{123F40AE-F165-4616-8FBF-5A577E0CC150}">
      <dgm:prSet phldrT="[Texto]" custT="1"/>
      <dgm:spPr/>
      <dgm:t>
        <a:bodyPr/>
        <a:lstStyle/>
        <a:p>
          <a:r>
            <a:rPr lang="es-MX" sz="2200" b="0" dirty="0" smtClean="0">
              <a:latin typeface="+mj-lt"/>
            </a:rPr>
            <a:t>Estado</a:t>
          </a:r>
          <a:endParaRPr lang="es-MX" sz="2200" b="0" dirty="0">
            <a:latin typeface="+mj-lt"/>
          </a:endParaRPr>
        </a:p>
      </dgm:t>
    </dgm:pt>
    <dgm:pt modelId="{34A12AE2-148D-48B3-975D-1E8FCCB91DFE}" type="parTrans" cxnId="{1778086E-C9B2-4FC0-B69A-73C855DB4893}">
      <dgm:prSet/>
      <dgm:spPr/>
      <dgm:t>
        <a:bodyPr/>
        <a:lstStyle/>
        <a:p>
          <a:endParaRPr lang="es-MX" sz="2200" b="0">
            <a:latin typeface="+mj-lt"/>
          </a:endParaRPr>
        </a:p>
      </dgm:t>
    </dgm:pt>
    <dgm:pt modelId="{A11314FB-FAD2-49B0-9C38-F9B18A6B7469}" type="sibTrans" cxnId="{1778086E-C9B2-4FC0-B69A-73C855DB4893}">
      <dgm:prSet custT="1"/>
      <dgm:spPr/>
      <dgm:t>
        <a:bodyPr/>
        <a:lstStyle/>
        <a:p>
          <a:endParaRPr lang="es-MX" sz="2200" b="0">
            <a:latin typeface="+mj-lt"/>
          </a:endParaRPr>
        </a:p>
      </dgm:t>
    </dgm:pt>
    <dgm:pt modelId="{366E94DF-5EBE-4AED-AE13-59FCB7BC3A80}">
      <dgm:prSet phldrT="[Texto]" custT="1"/>
      <dgm:spPr/>
      <dgm:t>
        <a:bodyPr/>
        <a:lstStyle/>
        <a:p>
          <a:r>
            <a:rPr lang="es-MX" sz="2200" b="0" dirty="0" smtClean="0">
              <a:latin typeface="+mj-lt"/>
            </a:rPr>
            <a:t>Gobierno</a:t>
          </a:r>
          <a:endParaRPr lang="es-MX" sz="2200" b="0" dirty="0">
            <a:latin typeface="+mj-lt"/>
          </a:endParaRPr>
        </a:p>
      </dgm:t>
    </dgm:pt>
    <dgm:pt modelId="{691B6F04-FBA9-4625-860C-CDCD88EF2024}" type="sibTrans" cxnId="{53F40F8E-418B-4B73-973D-CE7F02643BA8}">
      <dgm:prSet/>
      <dgm:spPr/>
      <dgm:t>
        <a:bodyPr/>
        <a:lstStyle/>
        <a:p>
          <a:endParaRPr lang="es-MX" sz="2200" b="0">
            <a:latin typeface="+mj-lt"/>
          </a:endParaRPr>
        </a:p>
      </dgm:t>
    </dgm:pt>
    <dgm:pt modelId="{5FE65EB0-0825-4A24-82B5-B2000E7DA0D9}" type="parTrans" cxnId="{53F40F8E-418B-4B73-973D-CE7F02643BA8}">
      <dgm:prSet/>
      <dgm:spPr/>
      <dgm:t>
        <a:bodyPr/>
        <a:lstStyle/>
        <a:p>
          <a:endParaRPr lang="es-MX" sz="2200" b="0">
            <a:latin typeface="+mj-lt"/>
          </a:endParaRPr>
        </a:p>
      </dgm:t>
    </dgm:pt>
    <dgm:pt modelId="{FA0B10BE-8B6F-4C66-8FD0-9F01F140ED09}" type="pres">
      <dgm:prSet presAssocID="{2D67B25B-5E71-4B64-AA6C-9B9B3AFFDF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2B1235A-5D4D-4775-9F12-7F3E724E21E3}" type="pres">
      <dgm:prSet presAssocID="{2D67B25B-5E71-4B64-AA6C-9B9B3AFFDFF8}" presName="cycle" presStyleCnt="0"/>
      <dgm:spPr/>
      <dgm:t>
        <a:bodyPr/>
        <a:lstStyle/>
        <a:p>
          <a:endParaRPr lang="es-MX"/>
        </a:p>
      </dgm:t>
    </dgm:pt>
    <dgm:pt modelId="{D071CCD2-5C70-49AE-BF41-2C618D4C03DE}" type="pres">
      <dgm:prSet presAssocID="{035BF61C-99C2-42FE-88E4-40CDF7FAF648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0D18D0-75DF-4B6F-81E3-513A7C894AB5}" type="pres">
      <dgm:prSet presAssocID="{204F659B-6C75-419F-9579-81097FC79FB2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2346969E-262E-440D-B3C5-D3CB208C7794}" type="pres">
      <dgm:prSet presAssocID="{123F40AE-F165-4616-8FBF-5A577E0CC150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65A52E-8495-4BFA-B444-16F2EDC23C6E}" type="pres">
      <dgm:prSet presAssocID="{366E94DF-5EBE-4AED-AE13-59FCB7BC3A80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08BA60F-3F1D-42AB-9CB2-52B4B3513B11}" type="presOf" srcId="{204F659B-6C75-419F-9579-81097FC79FB2}" destId="{9C0D18D0-75DF-4B6F-81E3-513A7C894AB5}" srcOrd="0" destOrd="0" presId="urn:microsoft.com/office/officeart/2005/8/layout/cycle3"/>
    <dgm:cxn modelId="{0184B79A-DB30-4218-AB42-E2F976F7D248}" srcId="{2D67B25B-5E71-4B64-AA6C-9B9B3AFFDFF8}" destId="{035BF61C-99C2-42FE-88E4-40CDF7FAF648}" srcOrd="0" destOrd="0" parTransId="{28769249-84ED-494E-8370-6B4B860A6529}" sibTransId="{204F659B-6C75-419F-9579-81097FC79FB2}"/>
    <dgm:cxn modelId="{36FB440C-8949-45C5-82B4-15C24F36E7DE}" type="presOf" srcId="{123F40AE-F165-4616-8FBF-5A577E0CC150}" destId="{2346969E-262E-440D-B3C5-D3CB208C7794}" srcOrd="0" destOrd="0" presId="urn:microsoft.com/office/officeart/2005/8/layout/cycle3"/>
    <dgm:cxn modelId="{64634BEF-5D39-4BA3-BE82-32DBC1ED27E0}" type="presOf" srcId="{2D67B25B-5E71-4B64-AA6C-9B9B3AFFDFF8}" destId="{FA0B10BE-8B6F-4C66-8FD0-9F01F140ED09}" srcOrd="0" destOrd="0" presId="urn:microsoft.com/office/officeart/2005/8/layout/cycle3"/>
    <dgm:cxn modelId="{DD512E45-20D0-4756-8057-0D3624E07628}" type="presOf" srcId="{366E94DF-5EBE-4AED-AE13-59FCB7BC3A80}" destId="{8D65A52E-8495-4BFA-B444-16F2EDC23C6E}" srcOrd="0" destOrd="0" presId="urn:microsoft.com/office/officeart/2005/8/layout/cycle3"/>
    <dgm:cxn modelId="{1778086E-C9B2-4FC0-B69A-73C855DB4893}" srcId="{2D67B25B-5E71-4B64-AA6C-9B9B3AFFDFF8}" destId="{123F40AE-F165-4616-8FBF-5A577E0CC150}" srcOrd="1" destOrd="0" parTransId="{34A12AE2-148D-48B3-975D-1E8FCCB91DFE}" sibTransId="{A11314FB-FAD2-49B0-9C38-F9B18A6B7469}"/>
    <dgm:cxn modelId="{53F40F8E-418B-4B73-973D-CE7F02643BA8}" srcId="{2D67B25B-5E71-4B64-AA6C-9B9B3AFFDFF8}" destId="{366E94DF-5EBE-4AED-AE13-59FCB7BC3A80}" srcOrd="2" destOrd="0" parTransId="{5FE65EB0-0825-4A24-82B5-B2000E7DA0D9}" sibTransId="{691B6F04-FBA9-4625-860C-CDCD88EF2024}"/>
    <dgm:cxn modelId="{8FA1A96B-C2F4-4AB1-8A66-849DB3F17962}" type="presOf" srcId="{035BF61C-99C2-42FE-88E4-40CDF7FAF648}" destId="{D071CCD2-5C70-49AE-BF41-2C618D4C03DE}" srcOrd="0" destOrd="0" presId="urn:microsoft.com/office/officeart/2005/8/layout/cycle3"/>
    <dgm:cxn modelId="{825507FD-7E1E-4076-94A2-6B295CDEDC53}" type="presParOf" srcId="{FA0B10BE-8B6F-4C66-8FD0-9F01F140ED09}" destId="{82B1235A-5D4D-4775-9F12-7F3E724E21E3}" srcOrd="0" destOrd="0" presId="urn:microsoft.com/office/officeart/2005/8/layout/cycle3"/>
    <dgm:cxn modelId="{D48DCD57-1B3E-4E32-A397-621BC67273C2}" type="presParOf" srcId="{82B1235A-5D4D-4775-9F12-7F3E724E21E3}" destId="{D071CCD2-5C70-49AE-BF41-2C618D4C03DE}" srcOrd="0" destOrd="0" presId="urn:microsoft.com/office/officeart/2005/8/layout/cycle3"/>
    <dgm:cxn modelId="{4F1E7353-578F-4D6A-9B4F-D03B47FD3B28}" type="presParOf" srcId="{82B1235A-5D4D-4775-9F12-7F3E724E21E3}" destId="{9C0D18D0-75DF-4B6F-81E3-513A7C894AB5}" srcOrd="1" destOrd="0" presId="urn:microsoft.com/office/officeart/2005/8/layout/cycle3"/>
    <dgm:cxn modelId="{7A0BE074-52A9-4A1D-8132-AC53C3D96250}" type="presParOf" srcId="{82B1235A-5D4D-4775-9F12-7F3E724E21E3}" destId="{2346969E-262E-440D-B3C5-D3CB208C7794}" srcOrd="2" destOrd="0" presId="urn:microsoft.com/office/officeart/2005/8/layout/cycle3"/>
    <dgm:cxn modelId="{2FD7D794-2F0F-403B-B0FE-8AE87B3C9940}" type="presParOf" srcId="{82B1235A-5D4D-4775-9F12-7F3E724E21E3}" destId="{8D65A52E-8495-4BFA-B444-16F2EDC23C6E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158F4-C6D4-4BA6-8392-B24F5BACEAB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68DE449B-ADC4-46EA-939D-71E87D85C9F9}">
      <dgm:prSet phldrT="[Texto]" custT="1"/>
      <dgm:spPr/>
      <dgm:t>
        <a:bodyPr/>
        <a:lstStyle/>
        <a:p>
          <a:r>
            <a:rPr lang="es-MX" sz="2200" b="0" dirty="0" smtClean="0">
              <a:latin typeface="+mj-lt"/>
            </a:rPr>
            <a:t>Promover</a:t>
          </a:r>
          <a:endParaRPr lang="es-MX" sz="2200" b="0" dirty="0">
            <a:latin typeface="+mj-lt"/>
          </a:endParaRPr>
        </a:p>
      </dgm:t>
    </dgm:pt>
    <dgm:pt modelId="{F9676EE4-695F-4C3F-8F6C-F240A3949F96}" type="parTrans" cxnId="{0675901D-62CB-4981-9D61-80BE516A2035}">
      <dgm:prSet/>
      <dgm:spPr/>
      <dgm:t>
        <a:bodyPr/>
        <a:lstStyle/>
        <a:p>
          <a:endParaRPr lang="es-MX" sz="2200" b="0">
            <a:latin typeface="+mj-lt"/>
          </a:endParaRPr>
        </a:p>
      </dgm:t>
    </dgm:pt>
    <dgm:pt modelId="{93FAB83B-3AF3-4AE8-8AE0-D50070391784}" type="sibTrans" cxnId="{0675901D-62CB-4981-9D61-80BE516A2035}">
      <dgm:prSet/>
      <dgm:spPr/>
      <dgm:t>
        <a:bodyPr/>
        <a:lstStyle/>
        <a:p>
          <a:endParaRPr lang="es-MX" sz="2200" b="0">
            <a:latin typeface="+mj-lt"/>
          </a:endParaRPr>
        </a:p>
      </dgm:t>
    </dgm:pt>
    <dgm:pt modelId="{58DDFA86-B690-4C85-B3A6-CAC33818AF15}">
      <dgm:prSet phldrT="[Texto]" custT="1"/>
      <dgm:spPr/>
      <dgm:t>
        <a:bodyPr/>
        <a:lstStyle/>
        <a:p>
          <a:r>
            <a:rPr lang="es-MX" sz="2200" b="0" dirty="0" smtClean="0">
              <a:latin typeface="+mj-lt"/>
            </a:rPr>
            <a:t>Respetar</a:t>
          </a:r>
          <a:endParaRPr lang="es-MX" sz="2200" b="0" dirty="0">
            <a:latin typeface="+mj-lt"/>
          </a:endParaRPr>
        </a:p>
      </dgm:t>
    </dgm:pt>
    <dgm:pt modelId="{051F547A-93F4-451C-9437-0F7EF3022E3E}" type="parTrans" cxnId="{371F92DC-546B-49BD-A653-61F238D3046B}">
      <dgm:prSet/>
      <dgm:spPr/>
      <dgm:t>
        <a:bodyPr/>
        <a:lstStyle/>
        <a:p>
          <a:endParaRPr lang="es-MX" sz="2200" b="0">
            <a:latin typeface="+mj-lt"/>
          </a:endParaRPr>
        </a:p>
      </dgm:t>
    </dgm:pt>
    <dgm:pt modelId="{B0A34015-CE93-40DD-A36B-CA91444BF67A}" type="sibTrans" cxnId="{371F92DC-546B-49BD-A653-61F238D3046B}">
      <dgm:prSet/>
      <dgm:spPr/>
      <dgm:t>
        <a:bodyPr/>
        <a:lstStyle/>
        <a:p>
          <a:endParaRPr lang="es-MX" sz="2200" b="0">
            <a:latin typeface="+mj-lt"/>
          </a:endParaRPr>
        </a:p>
      </dgm:t>
    </dgm:pt>
    <dgm:pt modelId="{6F825DBB-A819-4BE7-9552-C2B41B5673DA}">
      <dgm:prSet phldrT="[Texto]" custT="1"/>
      <dgm:spPr/>
      <dgm:t>
        <a:bodyPr/>
        <a:lstStyle/>
        <a:p>
          <a:r>
            <a:rPr lang="es-MX" sz="2200" b="0" dirty="0" smtClean="0">
              <a:latin typeface="+mj-lt"/>
            </a:rPr>
            <a:t>Proteger</a:t>
          </a:r>
          <a:endParaRPr lang="es-MX" sz="2200" b="0" dirty="0">
            <a:latin typeface="+mj-lt"/>
          </a:endParaRPr>
        </a:p>
      </dgm:t>
    </dgm:pt>
    <dgm:pt modelId="{9EF80326-8097-42A8-9A27-1DE04A46F9F5}" type="parTrans" cxnId="{522AC6AB-B09D-4F5C-A214-F6B5DE43955E}">
      <dgm:prSet/>
      <dgm:spPr/>
      <dgm:t>
        <a:bodyPr/>
        <a:lstStyle/>
        <a:p>
          <a:endParaRPr lang="es-MX" sz="2200" b="0">
            <a:latin typeface="+mj-lt"/>
          </a:endParaRPr>
        </a:p>
      </dgm:t>
    </dgm:pt>
    <dgm:pt modelId="{84697F4D-B3BA-4AEB-85C7-472C51E7DABC}" type="sibTrans" cxnId="{522AC6AB-B09D-4F5C-A214-F6B5DE43955E}">
      <dgm:prSet/>
      <dgm:spPr/>
      <dgm:t>
        <a:bodyPr/>
        <a:lstStyle/>
        <a:p>
          <a:endParaRPr lang="es-MX" sz="2200" b="0">
            <a:latin typeface="+mj-lt"/>
          </a:endParaRPr>
        </a:p>
      </dgm:t>
    </dgm:pt>
    <dgm:pt modelId="{76CAB9D6-B391-4C2F-BAF0-3AAED3E5756C}">
      <dgm:prSet custT="1"/>
      <dgm:spPr/>
      <dgm:t>
        <a:bodyPr/>
        <a:lstStyle/>
        <a:p>
          <a:r>
            <a:rPr lang="es-MX" sz="2200" b="0" dirty="0" smtClean="0">
              <a:latin typeface="+mj-lt"/>
            </a:rPr>
            <a:t>Garantizar</a:t>
          </a:r>
          <a:endParaRPr lang="es-MX" sz="2200" b="0" dirty="0">
            <a:latin typeface="+mj-lt"/>
          </a:endParaRPr>
        </a:p>
      </dgm:t>
    </dgm:pt>
    <dgm:pt modelId="{95E262E9-FA12-4B67-A97A-6DB3572342DA}" type="parTrans" cxnId="{E2910E0D-6F56-4667-ABEA-C716DFC458E0}">
      <dgm:prSet/>
      <dgm:spPr/>
      <dgm:t>
        <a:bodyPr/>
        <a:lstStyle/>
        <a:p>
          <a:endParaRPr lang="es-MX" sz="2200" b="0">
            <a:latin typeface="+mj-lt"/>
          </a:endParaRPr>
        </a:p>
      </dgm:t>
    </dgm:pt>
    <dgm:pt modelId="{42481CC5-DF79-4DF1-BBA5-44A099C89480}" type="sibTrans" cxnId="{E2910E0D-6F56-4667-ABEA-C716DFC458E0}">
      <dgm:prSet/>
      <dgm:spPr/>
      <dgm:t>
        <a:bodyPr/>
        <a:lstStyle/>
        <a:p>
          <a:endParaRPr lang="es-MX" sz="2200" b="0">
            <a:latin typeface="+mj-lt"/>
          </a:endParaRPr>
        </a:p>
      </dgm:t>
    </dgm:pt>
    <dgm:pt modelId="{94663564-D6B0-4B10-BB1D-C4E6EF71F09F}" type="pres">
      <dgm:prSet presAssocID="{564158F4-C6D4-4BA6-8392-B24F5BACEAB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6A59E143-417F-4134-9855-32393833B326}" type="pres">
      <dgm:prSet presAssocID="{68DE449B-ADC4-46EA-939D-71E87D85C9F9}" presName="chaos" presStyleCnt="0"/>
      <dgm:spPr/>
    </dgm:pt>
    <dgm:pt modelId="{300C7056-B525-4163-AF93-8958DEF16DEB}" type="pres">
      <dgm:prSet presAssocID="{68DE449B-ADC4-46EA-939D-71E87D85C9F9}" presName="parTx1" presStyleLbl="revTx" presStyleIdx="0" presStyleCnt="3"/>
      <dgm:spPr/>
      <dgm:t>
        <a:bodyPr/>
        <a:lstStyle/>
        <a:p>
          <a:endParaRPr lang="es-MX"/>
        </a:p>
      </dgm:t>
    </dgm:pt>
    <dgm:pt modelId="{2D43AC0E-F0F8-4A2E-A704-54C3B024B9E1}" type="pres">
      <dgm:prSet presAssocID="{68DE449B-ADC4-46EA-939D-71E87D85C9F9}" presName="c1" presStyleLbl="node1" presStyleIdx="0" presStyleCnt="19"/>
      <dgm:spPr/>
    </dgm:pt>
    <dgm:pt modelId="{51CC6DF4-866E-4E35-8A19-1B175E4F3B1C}" type="pres">
      <dgm:prSet presAssocID="{68DE449B-ADC4-46EA-939D-71E87D85C9F9}" presName="c2" presStyleLbl="node1" presStyleIdx="1" presStyleCnt="19"/>
      <dgm:spPr/>
    </dgm:pt>
    <dgm:pt modelId="{462FFF82-9397-4283-A7C5-027FAD94C80F}" type="pres">
      <dgm:prSet presAssocID="{68DE449B-ADC4-46EA-939D-71E87D85C9F9}" presName="c3" presStyleLbl="node1" presStyleIdx="2" presStyleCnt="19"/>
      <dgm:spPr/>
    </dgm:pt>
    <dgm:pt modelId="{4A475CB9-0FDF-4576-8197-632EE448BC8A}" type="pres">
      <dgm:prSet presAssocID="{68DE449B-ADC4-46EA-939D-71E87D85C9F9}" presName="c4" presStyleLbl="node1" presStyleIdx="3" presStyleCnt="19"/>
      <dgm:spPr/>
    </dgm:pt>
    <dgm:pt modelId="{D9BB628B-6CD6-4983-908D-499D0006DB7C}" type="pres">
      <dgm:prSet presAssocID="{68DE449B-ADC4-46EA-939D-71E87D85C9F9}" presName="c5" presStyleLbl="node1" presStyleIdx="4" presStyleCnt="19"/>
      <dgm:spPr/>
    </dgm:pt>
    <dgm:pt modelId="{F3F4BC18-2431-4814-8C18-4605E1312FD6}" type="pres">
      <dgm:prSet presAssocID="{68DE449B-ADC4-46EA-939D-71E87D85C9F9}" presName="c6" presStyleLbl="node1" presStyleIdx="5" presStyleCnt="19"/>
      <dgm:spPr/>
    </dgm:pt>
    <dgm:pt modelId="{6A6F1CD6-8477-455E-A548-ACD4900B7B08}" type="pres">
      <dgm:prSet presAssocID="{68DE449B-ADC4-46EA-939D-71E87D85C9F9}" presName="c7" presStyleLbl="node1" presStyleIdx="6" presStyleCnt="19"/>
      <dgm:spPr/>
    </dgm:pt>
    <dgm:pt modelId="{14FD09C0-553C-4C78-93D6-499D153EBD6E}" type="pres">
      <dgm:prSet presAssocID="{68DE449B-ADC4-46EA-939D-71E87D85C9F9}" presName="c8" presStyleLbl="node1" presStyleIdx="7" presStyleCnt="19"/>
      <dgm:spPr/>
    </dgm:pt>
    <dgm:pt modelId="{43EE792E-9DC0-485C-A7E5-7311202D29AF}" type="pres">
      <dgm:prSet presAssocID="{68DE449B-ADC4-46EA-939D-71E87D85C9F9}" presName="c9" presStyleLbl="node1" presStyleIdx="8" presStyleCnt="19"/>
      <dgm:spPr/>
    </dgm:pt>
    <dgm:pt modelId="{CD515849-0DE8-42B3-95D2-5270C5C80D7A}" type="pres">
      <dgm:prSet presAssocID="{68DE449B-ADC4-46EA-939D-71E87D85C9F9}" presName="c10" presStyleLbl="node1" presStyleIdx="9" presStyleCnt="19"/>
      <dgm:spPr/>
    </dgm:pt>
    <dgm:pt modelId="{BDC43D2E-1060-4971-BFE7-E00B750091A7}" type="pres">
      <dgm:prSet presAssocID="{68DE449B-ADC4-46EA-939D-71E87D85C9F9}" presName="c11" presStyleLbl="node1" presStyleIdx="10" presStyleCnt="19"/>
      <dgm:spPr/>
    </dgm:pt>
    <dgm:pt modelId="{FEB578A8-F51B-4EAA-8011-CD8A509D557B}" type="pres">
      <dgm:prSet presAssocID="{68DE449B-ADC4-46EA-939D-71E87D85C9F9}" presName="c12" presStyleLbl="node1" presStyleIdx="11" presStyleCnt="19"/>
      <dgm:spPr/>
    </dgm:pt>
    <dgm:pt modelId="{5DAE0300-54D5-4CB6-A28C-1F1655021DA8}" type="pres">
      <dgm:prSet presAssocID="{68DE449B-ADC4-46EA-939D-71E87D85C9F9}" presName="c13" presStyleLbl="node1" presStyleIdx="12" presStyleCnt="19"/>
      <dgm:spPr/>
    </dgm:pt>
    <dgm:pt modelId="{A060EF08-EAFA-4C21-ADC7-DF7501603CB0}" type="pres">
      <dgm:prSet presAssocID="{68DE449B-ADC4-46EA-939D-71E87D85C9F9}" presName="c14" presStyleLbl="node1" presStyleIdx="13" presStyleCnt="19"/>
      <dgm:spPr/>
    </dgm:pt>
    <dgm:pt modelId="{0DE87B16-889B-4E1F-9675-E78270F1B798}" type="pres">
      <dgm:prSet presAssocID="{68DE449B-ADC4-46EA-939D-71E87D85C9F9}" presName="c15" presStyleLbl="node1" presStyleIdx="14" presStyleCnt="19"/>
      <dgm:spPr/>
    </dgm:pt>
    <dgm:pt modelId="{2DD854E2-8CF4-48F3-94FB-4514B5D8E348}" type="pres">
      <dgm:prSet presAssocID="{68DE449B-ADC4-46EA-939D-71E87D85C9F9}" presName="c16" presStyleLbl="node1" presStyleIdx="15" presStyleCnt="19"/>
      <dgm:spPr/>
    </dgm:pt>
    <dgm:pt modelId="{E2BFB6C6-1FCC-4A54-81B8-FF88A9048A4D}" type="pres">
      <dgm:prSet presAssocID="{68DE449B-ADC4-46EA-939D-71E87D85C9F9}" presName="c17" presStyleLbl="node1" presStyleIdx="16" presStyleCnt="19"/>
      <dgm:spPr/>
    </dgm:pt>
    <dgm:pt modelId="{06A404D6-BC9E-4897-8976-A41934750A2C}" type="pres">
      <dgm:prSet presAssocID="{68DE449B-ADC4-46EA-939D-71E87D85C9F9}" presName="c18" presStyleLbl="node1" presStyleIdx="17" presStyleCnt="19"/>
      <dgm:spPr/>
    </dgm:pt>
    <dgm:pt modelId="{2A5ED027-0F14-4161-A58C-70F04544F5EC}" type="pres">
      <dgm:prSet presAssocID="{93FAB83B-3AF3-4AE8-8AE0-D50070391784}" presName="chevronComposite1" presStyleCnt="0"/>
      <dgm:spPr/>
    </dgm:pt>
    <dgm:pt modelId="{844123E7-9073-4433-A4A8-E0874D6B37FA}" type="pres">
      <dgm:prSet presAssocID="{93FAB83B-3AF3-4AE8-8AE0-D50070391784}" presName="chevron1" presStyleLbl="sibTrans2D1" presStyleIdx="0" presStyleCnt="3"/>
      <dgm:spPr/>
    </dgm:pt>
    <dgm:pt modelId="{B10D8A09-DE44-486F-B050-5524C6CD9CEE}" type="pres">
      <dgm:prSet presAssocID="{93FAB83B-3AF3-4AE8-8AE0-D50070391784}" presName="spChevron1" presStyleCnt="0"/>
      <dgm:spPr/>
    </dgm:pt>
    <dgm:pt modelId="{098045CC-8390-4D93-A297-49ED6B48B786}" type="pres">
      <dgm:prSet presAssocID="{58DDFA86-B690-4C85-B3A6-CAC33818AF15}" presName="middle" presStyleCnt="0"/>
      <dgm:spPr/>
    </dgm:pt>
    <dgm:pt modelId="{5CEB1C01-972A-4E95-AD7A-BAAE28C77CA1}" type="pres">
      <dgm:prSet presAssocID="{58DDFA86-B690-4C85-B3A6-CAC33818AF15}" presName="parTxMid" presStyleLbl="revTx" presStyleIdx="1" presStyleCnt="3"/>
      <dgm:spPr/>
      <dgm:t>
        <a:bodyPr/>
        <a:lstStyle/>
        <a:p>
          <a:endParaRPr lang="es-MX"/>
        </a:p>
      </dgm:t>
    </dgm:pt>
    <dgm:pt modelId="{076D4FF5-AA65-468C-A5D0-F3ECC91E866E}" type="pres">
      <dgm:prSet presAssocID="{58DDFA86-B690-4C85-B3A6-CAC33818AF15}" presName="spMid" presStyleCnt="0"/>
      <dgm:spPr/>
    </dgm:pt>
    <dgm:pt modelId="{33FB8C80-57FB-44AE-B50A-B7B45EE08528}" type="pres">
      <dgm:prSet presAssocID="{B0A34015-CE93-40DD-A36B-CA91444BF67A}" presName="chevronComposite1" presStyleCnt="0"/>
      <dgm:spPr/>
    </dgm:pt>
    <dgm:pt modelId="{FA9D7B10-F495-478F-B620-7BD6FAC90CA1}" type="pres">
      <dgm:prSet presAssocID="{B0A34015-CE93-40DD-A36B-CA91444BF67A}" presName="chevron1" presStyleLbl="sibTrans2D1" presStyleIdx="1" presStyleCnt="3"/>
      <dgm:spPr/>
    </dgm:pt>
    <dgm:pt modelId="{56807074-85AB-4E37-9884-E3EB2E984DE6}" type="pres">
      <dgm:prSet presAssocID="{B0A34015-CE93-40DD-A36B-CA91444BF67A}" presName="spChevron1" presStyleCnt="0"/>
      <dgm:spPr/>
    </dgm:pt>
    <dgm:pt modelId="{65F75A85-446E-4210-AA3B-192BB5494FB6}" type="pres">
      <dgm:prSet presAssocID="{6F825DBB-A819-4BE7-9552-C2B41B5673DA}" presName="middle" presStyleCnt="0"/>
      <dgm:spPr/>
    </dgm:pt>
    <dgm:pt modelId="{3347211F-85F4-413B-B6E7-073B78B44A10}" type="pres">
      <dgm:prSet presAssocID="{6F825DBB-A819-4BE7-9552-C2B41B5673DA}" presName="parTxMid" presStyleLbl="revTx" presStyleIdx="2" presStyleCnt="3"/>
      <dgm:spPr/>
      <dgm:t>
        <a:bodyPr/>
        <a:lstStyle/>
        <a:p>
          <a:endParaRPr lang="es-MX"/>
        </a:p>
      </dgm:t>
    </dgm:pt>
    <dgm:pt modelId="{C909CE3E-1869-430E-8145-D2C2FFB37EBE}" type="pres">
      <dgm:prSet presAssocID="{6F825DBB-A819-4BE7-9552-C2B41B5673DA}" presName="spMid" presStyleCnt="0"/>
      <dgm:spPr/>
    </dgm:pt>
    <dgm:pt modelId="{C6A07D8A-47D0-47CE-9CA9-12DCDE15764E}" type="pres">
      <dgm:prSet presAssocID="{84697F4D-B3BA-4AEB-85C7-472C51E7DABC}" presName="chevronComposite1" presStyleCnt="0"/>
      <dgm:spPr/>
    </dgm:pt>
    <dgm:pt modelId="{E38D2AA7-7EDF-4C79-BC0A-079F5A6054A0}" type="pres">
      <dgm:prSet presAssocID="{84697F4D-B3BA-4AEB-85C7-472C51E7DABC}" presName="chevron1" presStyleLbl="sibTrans2D1" presStyleIdx="2" presStyleCnt="3"/>
      <dgm:spPr/>
    </dgm:pt>
    <dgm:pt modelId="{BCC22A19-A8CF-4609-8AF5-BC618CB8C441}" type="pres">
      <dgm:prSet presAssocID="{84697F4D-B3BA-4AEB-85C7-472C51E7DABC}" presName="spChevron1" presStyleCnt="0"/>
      <dgm:spPr/>
    </dgm:pt>
    <dgm:pt modelId="{8A9ECBFC-7935-4F49-8426-4DF2B93FE45A}" type="pres">
      <dgm:prSet presAssocID="{76CAB9D6-B391-4C2F-BAF0-3AAED3E5756C}" presName="last" presStyleCnt="0"/>
      <dgm:spPr/>
    </dgm:pt>
    <dgm:pt modelId="{8C2F1CB8-AF73-49DA-AF1E-61A4DC873CFB}" type="pres">
      <dgm:prSet presAssocID="{76CAB9D6-B391-4C2F-BAF0-3AAED3E5756C}" presName="circleTx" presStyleLbl="node1" presStyleIdx="18" presStyleCnt="19" custScaleX="150461" custScaleY="89952"/>
      <dgm:spPr/>
      <dgm:t>
        <a:bodyPr/>
        <a:lstStyle/>
        <a:p>
          <a:endParaRPr lang="es-MX"/>
        </a:p>
      </dgm:t>
    </dgm:pt>
    <dgm:pt modelId="{A9B67D09-3F1B-4ED4-9CFE-12B8C6C5C976}" type="pres">
      <dgm:prSet presAssocID="{76CAB9D6-B391-4C2F-BAF0-3AAED3E5756C}" presName="spN" presStyleCnt="0"/>
      <dgm:spPr/>
    </dgm:pt>
  </dgm:ptLst>
  <dgm:cxnLst>
    <dgm:cxn modelId="{E2910E0D-6F56-4667-ABEA-C716DFC458E0}" srcId="{564158F4-C6D4-4BA6-8392-B24F5BACEABB}" destId="{76CAB9D6-B391-4C2F-BAF0-3AAED3E5756C}" srcOrd="3" destOrd="0" parTransId="{95E262E9-FA12-4B67-A97A-6DB3572342DA}" sibTransId="{42481CC5-DF79-4DF1-BBA5-44A099C89480}"/>
    <dgm:cxn modelId="{522AC6AB-B09D-4F5C-A214-F6B5DE43955E}" srcId="{564158F4-C6D4-4BA6-8392-B24F5BACEABB}" destId="{6F825DBB-A819-4BE7-9552-C2B41B5673DA}" srcOrd="2" destOrd="0" parTransId="{9EF80326-8097-42A8-9A27-1DE04A46F9F5}" sibTransId="{84697F4D-B3BA-4AEB-85C7-472C51E7DABC}"/>
    <dgm:cxn modelId="{50490621-46B2-4FAC-A910-69C0BCBBC163}" type="presOf" srcId="{68DE449B-ADC4-46EA-939D-71E87D85C9F9}" destId="{300C7056-B525-4163-AF93-8958DEF16DEB}" srcOrd="0" destOrd="0" presId="urn:microsoft.com/office/officeart/2009/3/layout/RandomtoResultProcess"/>
    <dgm:cxn modelId="{7D191610-CAB7-4E3B-9CBE-C45FBC57F784}" type="presOf" srcId="{564158F4-C6D4-4BA6-8392-B24F5BACEABB}" destId="{94663564-D6B0-4B10-BB1D-C4E6EF71F09F}" srcOrd="0" destOrd="0" presId="urn:microsoft.com/office/officeart/2009/3/layout/RandomtoResultProcess"/>
    <dgm:cxn modelId="{0675901D-62CB-4981-9D61-80BE516A2035}" srcId="{564158F4-C6D4-4BA6-8392-B24F5BACEABB}" destId="{68DE449B-ADC4-46EA-939D-71E87D85C9F9}" srcOrd="0" destOrd="0" parTransId="{F9676EE4-695F-4C3F-8F6C-F240A3949F96}" sibTransId="{93FAB83B-3AF3-4AE8-8AE0-D50070391784}"/>
    <dgm:cxn modelId="{371F92DC-546B-49BD-A653-61F238D3046B}" srcId="{564158F4-C6D4-4BA6-8392-B24F5BACEABB}" destId="{58DDFA86-B690-4C85-B3A6-CAC33818AF15}" srcOrd="1" destOrd="0" parTransId="{051F547A-93F4-451C-9437-0F7EF3022E3E}" sibTransId="{B0A34015-CE93-40DD-A36B-CA91444BF67A}"/>
    <dgm:cxn modelId="{1D7F1F5B-A57C-4E23-8B4D-1C7C146B05BF}" type="presOf" srcId="{58DDFA86-B690-4C85-B3A6-CAC33818AF15}" destId="{5CEB1C01-972A-4E95-AD7A-BAAE28C77CA1}" srcOrd="0" destOrd="0" presId="urn:microsoft.com/office/officeart/2009/3/layout/RandomtoResultProcess"/>
    <dgm:cxn modelId="{BCFE51A1-2BC2-4680-B857-D749E864E6F3}" type="presOf" srcId="{6F825DBB-A819-4BE7-9552-C2B41B5673DA}" destId="{3347211F-85F4-413B-B6E7-073B78B44A10}" srcOrd="0" destOrd="0" presId="urn:microsoft.com/office/officeart/2009/3/layout/RandomtoResultProcess"/>
    <dgm:cxn modelId="{57F86402-87D3-4979-A461-2AAF38C16A87}" type="presOf" srcId="{76CAB9D6-B391-4C2F-BAF0-3AAED3E5756C}" destId="{8C2F1CB8-AF73-49DA-AF1E-61A4DC873CFB}" srcOrd="0" destOrd="0" presId="urn:microsoft.com/office/officeart/2009/3/layout/RandomtoResultProcess"/>
    <dgm:cxn modelId="{1CBE0C9E-2A84-4E39-90E5-8BAB95F2A1C9}" type="presParOf" srcId="{94663564-D6B0-4B10-BB1D-C4E6EF71F09F}" destId="{6A59E143-417F-4134-9855-32393833B326}" srcOrd="0" destOrd="0" presId="urn:microsoft.com/office/officeart/2009/3/layout/RandomtoResultProcess"/>
    <dgm:cxn modelId="{818E6214-0396-458A-AA1A-C46994CB406A}" type="presParOf" srcId="{6A59E143-417F-4134-9855-32393833B326}" destId="{300C7056-B525-4163-AF93-8958DEF16DEB}" srcOrd="0" destOrd="0" presId="urn:microsoft.com/office/officeart/2009/3/layout/RandomtoResultProcess"/>
    <dgm:cxn modelId="{41566BCD-1902-4719-81B3-3F336F0CB947}" type="presParOf" srcId="{6A59E143-417F-4134-9855-32393833B326}" destId="{2D43AC0E-F0F8-4A2E-A704-54C3B024B9E1}" srcOrd="1" destOrd="0" presId="urn:microsoft.com/office/officeart/2009/3/layout/RandomtoResultProcess"/>
    <dgm:cxn modelId="{497AF19B-1CE0-4181-8CA4-987D7BD0420A}" type="presParOf" srcId="{6A59E143-417F-4134-9855-32393833B326}" destId="{51CC6DF4-866E-4E35-8A19-1B175E4F3B1C}" srcOrd="2" destOrd="0" presId="urn:microsoft.com/office/officeart/2009/3/layout/RandomtoResultProcess"/>
    <dgm:cxn modelId="{72572A72-FB8E-486E-976E-DA7DAA0D5AA1}" type="presParOf" srcId="{6A59E143-417F-4134-9855-32393833B326}" destId="{462FFF82-9397-4283-A7C5-027FAD94C80F}" srcOrd="3" destOrd="0" presId="urn:microsoft.com/office/officeart/2009/3/layout/RandomtoResultProcess"/>
    <dgm:cxn modelId="{303B84DA-220D-4544-A787-E09CB4BA476A}" type="presParOf" srcId="{6A59E143-417F-4134-9855-32393833B326}" destId="{4A475CB9-0FDF-4576-8197-632EE448BC8A}" srcOrd="4" destOrd="0" presId="urn:microsoft.com/office/officeart/2009/3/layout/RandomtoResultProcess"/>
    <dgm:cxn modelId="{012A8AEE-527A-45E9-9FCE-F15C865989D0}" type="presParOf" srcId="{6A59E143-417F-4134-9855-32393833B326}" destId="{D9BB628B-6CD6-4983-908D-499D0006DB7C}" srcOrd="5" destOrd="0" presId="urn:microsoft.com/office/officeart/2009/3/layout/RandomtoResultProcess"/>
    <dgm:cxn modelId="{6A1665A0-0111-4ABB-AD3F-D7896A524F7F}" type="presParOf" srcId="{6A59E143-417F-4134-9855-32393833B326}" destId="{F3F4BC18-2431-4814-8C18-4605E1312FD6}" srcOrd="6" destOrd="0" presId="urn:microsoft.com/office/officeart/2009/3/layout/RandomtoResultProcess"/>
    <dgm:cxn modelId="{9295D3D8-1CDE-4864-BFDB-94C9C96983C1}" type="presParOf" srcId="{6A59E143-417F-4134-9855-32393833B326}" destId="{6A6F1CD6-8477-455E-A548-ACD4900B7B08}" srcOrd="7" destOrd="0" presId="urn:microsoft.com/office/officeart/2009/3/layout/RandomtoResultProcess"/>
    <dgm:cxn modelId="{33AD471E-B067-4239-B63C-FB8CB749F07D}" type="presParOf" srcId="{6A59E143-417F-4134-9855-32393833B326}" destId="{14FD09C0-553C-4C78-93D6-499D153EBD6E}" srcOrd="8" destOrd="0" presId="urn:microsoft.com/office/officeart/2009/3/layout/RandomtoResultProcess"/>
    <dgm:cxn modelId="{CF3B93E6-83C0-4345-97E3-7A9A46232882}" type="presParOf" srcId="{6A59E143-417F-4134-9855-32393833B326}" destId="{43EE792E-9DC0-485C-A7E5-7311202D29AF}" srcOrd="9" destOrd="0" presId="urn:microsoft.com/office/officeart/2009/3/layout/RandomtoResultProcess"/>
    <dgm:cxn modelId="{A52A1434-A802-45AA-93F2-B89EC9CB46A8}" type="presParOf" srcId="{6A59E143-417F-4134-9855-32393833B326}" destId="{CD515849-0DE8-42B3-95D2-5270C5C80D7A}" srcOrd="10" destOrd="0" presId="urn:microsoft.com/office/officeart/2009/3/layout/RandomtoResultProcess"/>
    <dgm:cxn modelId="{02D331B1-4677-4480-8E68-A46CC00F911D}" type="presParOf" srcId="{6A59E143-417F-4134-9855-32393833B326}" destId="{BDC43D2E-1060-4971-BFE7-E00B750091A7}" srcOrd="11" destOrd="0" presId="urn:microsoft.com/office/officeart/2009/3/layout/RandomtoResultProcess"/>
    <dgm:cxn modelId="{8130A103-8EA6-4C20-B216-CC9A9830ED21}" type="presParOf" srcId="{6A59E143-417F-4134-9855-32393833B326}" destId="{FEB578A8-F51B-4EAA-8011-CD8A509D557B}" srcOrd="12" destOrd="0" presId="urn:microsoft.com/office/officeart/2009/3/layout/RandomtoResultProcess"/>
    <dgm:cxn modelId="{378D0704-0EF5-468B-B920-2BD9C449051F}" type="presParOf" srcId="{6A59E143-417F-4134-9855-32393833B326}" destId="{5DAE0300-54D5-4CB6-A28C-1F1655021DA8}" srcOrd="13" destOrd="0" presId="urn:microsoft.com/office/officeart/2009/3/layout/RandomtoResultProcess"/>
    <dgm:cxn modelId="{C142C3F5-DC8E-4BC8-81DC-7CBCD213CFF2}" type="presParOf" srcId="{6A59E143-417F-4134-9855-32393833B326}" destId="{A060EF08-EAFA-4C21-ADC7-DF7501603CB0}" srcOrd="14" destOrd="0" presId="urn:microsoft.com/office/officeart/2009/3/layout/RandomtoResultProcess"/>
    <dgm:cxn modelId="{244B5383-502E-45AF-AB31-C397F8AE7128}" type="presParOf" srcId="{6A59E143-417F-4134-9855-32393833B326}" destId="{0DE87B16-889B-4E1F-9675-E78270F1B798}" srcOrd="15" destOrd="0" presId="urn:microsoft.com/office/officeart/2009/3/layout/RandomtoResultProcess"/>
    <dgm:cxn modelId="{2DD4CBCD-8EDE-47A0-A53D-AFC61A92A415}" type="presParOf" srcId="{6A59E143-417F-4134-9855-32393833B326}" destId="{2DD854E2-8CF4-48F3-94FB-4514B5D8E348}" srcOrd="16" destOrd="0" presId="urn:microsoft.com/office/officeart/2009/3/layout/RandomtoResultProcess"/>
    <dgm:cxn modelId="{96506E68-904C-4CE0-AACD-7EF802B3BB0C}" type="presParOf" srcId="{6A59E143-417F-4134-9855-32393833B326}" destId="{E2BFB6C6-1FCC-4A54-81B8-FF88A9048A4D}" srcOrd="17" destOrd="0" presId="urn:microsoft.com/office/officeart/2009/3/layout/RandomtoResultProcess"/>
    <dgm:cxn modelId="{4769A081-B77A-4C74-BBF4-F63CE5D80196}" type="presParOf" srcId="{6A59E143-417F-4134-9855-32393833B326}" destId="{06A404D6-BC9E-4897-8976-A41934750A2C}" srcOrd="18" destOrd="0" presId="urn:microsoft.com/office/officeart/2009/3/layout/RandomtoResultProcess"/>
    <dgm:cxn modelId="{098A51AD-79EA-4AF7-92B3-CA5AF40409DA}" type="presParOf" srcId="{94663564-D6B0-4B10-BB1D-C4E6EF71F09F}" destId="{2A5ED027-0F14-4161-A58C-70F04544F5EC}" srcOrd="1" destOrd="0" presId="urn:microsoft.com/office/officeart/2009/3/layout/RandomtoResultProcess"/>
    <dgm:cxn modelId="{E7F8D6AF-214A-4E9D-86B0-F019BA9B31B0}" type="presParOf" srcId="{2A5ED027-0F14-4161-A58C-70F04544F5EC}" destId="{844123E7-9073-4433-A4A8-E0874D6B37FA}" srcOrd="0" destOrd="0" presId="urn:microsoft.com/office/officeart/2009/3/layout/RandomtoResultProcess"/>
    <dgm:cxn modelId="{E0525D75-2C66-4887-9929-EF6ECF0D6912}" type="presParOf" srcId="{2A5ED027-0F14-4161-A58C-70F04544F5EC}" destId="{B10D8A09-DE44-486F-B050-5524C6CD9CEE}" srcOrd="1" destOrd="0" presId="urn:microsoft.com/office/officeart/2009/3/layout/RandomtoResultProcess"/>
    <dgm:cxn modelId="{93924C0E-E623-4CF8-86F3-5EDEDBF28D1B}" type="presParOf" srcId="{94663564-D6B0-4B10-BB1D-C4E6EF71F09F}" destId="{098045CC-8390-4D93-A297-49ED6B48B786}" srcOrd="2" destOrd="0" presId="urn:microsoft.com/office/officeart/2009/3/layout/RandomtoResultProcess"/>
    <dgm:cxn modelId="{A37E497C-79CA-4B02-9A8E-8A8DFEBF373C}" type="presParOf" srcId="{098045CC-8390-4D93-A297-49ED6B48B786}" destId="{5CEB1C01-972A-4E95-AD7A-BAAE28C77CA1}" srcOrd="0" destOrd="0" presId="urn:microsoft.com/office/officeart/2009/3/layout/RandomtoResultProcess"/>
    <dgm:cxn modelId="{4A087304-3CFB-4827-89CD-30BD048B1096}" type="presParOf" srcId="{098045CC-8390-4D93-A297-49ED6B48B786}" destId="{076D4FF5-AA65-468C-A5D0-F3ECC91E866E}" srcOrd="1" destOrd="0" presId="urn:microsoft.com/office/officeart/2009/3/layout/RandomtoResultProcess"/>
    <dgm:cxn modelId="{80FF832F-EA24-4E41-8F2E-8B0B0090725D}" type="presParOf" srcId="{94663564-D6B0-4B10-BB1D-C4E6EF71F09F}" destId="{33FB8C80-57FB-44AE-B50A-B7B45EE08528}" srcOrd="3" destOrd="0" presId="urn:microsoft.com/office/officeart/2009/3/layout/RandomtoResultProcess"/>
    <dgm:cxn modelId="{9301AC7E-9198-47C2-A1C7-79949AB66F0A}" type="presParOf" srcId="{33FB8C80-57FB-44AE-B50A-B7B45EE08528}" destId="{FA9D7B10-F495-478F-B620-7BD6FAC90CA1}" srcOrd="0" destOrd="0" presId="urn:microsoft.com/office/officeart/2009/3/layout/RandomtoResultProcess"/>
    <dgm:cxn modelId="{680BF756-0998-4384-86FE-0EE7DBF6C844}" type="presParOf" srcId="{33FB8C80-57FB-44AE-B50A-B7B45EE08528}" destId="{56807074-85AB-4E37-9884-E3EB2E984DE6}" srcOrd="1" destOrd="0" presId="urn:microsoft.com/office/officeart/2009/3/layout/RandomtoResultProcess"/>
    <dgm:cxn modelId="{569CC9CF-2D60-423D-A1C5-9CB1ACCB3D50}" type="presParOf" srcId="{94663564-D6B0-4B10-BB1D-C4E6EF71F09F}" destId="{65F75A85-446E-4210-AA3B-192BB5494FB6}" srcOrd="4" destOrd="0" presId="urn:microsoft.com/office/officeart/2009/3/layout/RandomtoResultProcess"/>
    <dgm:cxn modelId="{0F32A073-F630-4628-88F4-DFE21457D1F1}" type="presParOf" srcId="{65F75A85-446E-4210-AA3B-192BB5494FB6}" destId="{3347211F-85F4-413B-B6E7-073B78B44A10}" srcOrd="0" destOrd="0" presId="urn:microsoft.com/office/officeart/2009/3/layout/RandomtoResultProcess"/>
    <dgm:cxn modelId="{8639787E-15C9-4DE6-8825-D0EBF9E59C2C}" type="presParOf" srcId="{65F75A85-446E-4210-AA3B-192BB5494FB6}" destId="{C909CE3E-1869-430E-8145-D2C2FFB37EBE}" srcOrd="1" destOrd="0" presId="urn:microsoft.com/office/officeart/2009/3/layout/RandomtoResultProcess"/>
    <dgm:cxn modelId="{35BEDD65-3DB7-45A5-A608-E7C4C320E3CB}" type="presParOf" srcId="{94663564-D6B0-4B10-BB1D-C4E6EF71F09F}" destId="{C6A07D8A-47D0-47CE-9CA9-12DCDE15764E}" srcOrd="5" destOrd="0" presId="urn:microsoft.com/office/officeart/2009/3/layout/RandomtoResultProcess"/>
    <dgm:cxn modelId="{D4BB6054-14CE-46FC-8B96-0D571B9A3C88}" type="presParOf" srcId="{C6A07D8A-47D0-47CE-9CA9-12DCDE15764E}" destId="{E38D2AA7-7EDF-4C79-BC0A-079F5A6054A0}" srcOrd="0" destOrd="0" presId="urn:microsoft.com/office/officeart/2009/3/layout/RandomtoResultProcess"/>
    <dgm:cxn modelId="{8FA515C4-30A5-465A-9DF5-4F10B5B11941}" type="presParOf" srcId="{C6A07D8A-47D0-47CE-9CA9-12DCDE15764E}" destId="{BCC22A19-A8CF-4609-8AF5-BC618CB8C441}" srcOrd="1" destOrd="0" presId="urn:microsoft.com/office/officeart/2009/3/layout/RandomtoResultProcess"/>
    <dgm:cxn modelId="{B6905D7A-6DD9-41D5-AB1A-8F51FE003DC7}" type="presParOf" srcId="{94663564-D6B0-4B10-BB1D-C4E6EF71F09F}" destId="{8A9ECBFC-7935-4F49-8426-4DF2B93FE45A}" srcOrd="6" destOrd="0" presId="urn:microsoft.com/office/officeart/2009/3/layout/RandomtoResultProcess"/>
    <dgm:cxn modelId="{056E5468-88D4-4DA3-99A5-4722C0A8B54B}" type="presParOf" srcId="{8A9ECBFC-7935-4F49-8426-4DF2B93FE45A}" destId="{8C2F1CB8-AF73-49DA-AF1E-61A4DC873CFB}" srcOrd="0" destOrd="0" presId="urn:microsoft.com/office/officeart/2009/3/layout/RandomtoResultProcess"/>
    <dgm:cxn modelId="{45D7D767-B76D-451E-9AEE-0D8B98C34AA6}" type="presParOf" srcId="{8A9ECBFC-7935-4F49-8426-4DF2B93FE45A}" destId="{A9B67D09-3F1B-4ED4-9CFE-12B8C6C5C97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5223D0-B475-44A5-B97E-574C1BBF36D2}" type="doc">
      <dgm:prSet loTypeId="urn:microsoft.com/office/officeart/2005/8/layout/hChevron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BFF7A07-B2C7-4756-8F58-B7C4D6B1A92E}">
      <dgm:prSet phldrT="[Texto]" custT="1"/>
      <dgm:spPr/>
      <dgm:t>
        <a:bodyPr/>
        <a:lstStyle/>
        <a:p>
          <a:r>
            <a:rPr lang="es-MX" sz="2200" b="1" i="0" dirty="0" smtClean="0">
              <a:solidFill>
                <a:schemeClr val="bg1">
                  <a:lumMod val="95000"/>
                </a:schemeClr>
              </a:solidFill>
              <a:latin typeface="+mj-lt"/>
              <a:ea typeface="+mn-ea"/>
              <a:cs typeface="+mn-cs"/>
            </a:rPr>
            <a:t>Art. 16 LGRA</a:t>
          </a:r>
          <a:endParaRPr lang="es-MX" sz="2200" b="1" i="0" dirty="0">
            <a:solidFill>
              <a:schemeClr val="bg1">
                <a:lumMod val="95000"/>
              </a:schemeClr>
            </a:solidFill>
            <a:latin typeface="+mj-lt"/>
          </a:endParaRPr>
        </a:p>
      </dgm:t>
    </dgm:pt>
    <dgm:pt modelId="{BEA50162-D77E-4EE9-85B3-5029760B11F8}" type="parTrans" cxnId="{7C512D79-A89F-4C1B-BFBA-11840414F297}">
      <dgm:prSet/>
      <dgm:spPr/>
      <dgm:t>
        <a:bodyPr/>
        <a:lstStyle/>
        <a:p>
          <a:endParaRPr lang="es-MX" sz="2200" b="1" i="1">
            <a:solidFill>
              <a:schemeClr val="bg1">
                <a:lumMod val="95000"/>
              </a:schemeClr>
            </a:solidFill>
            <a:latin typeface="+mj-lt"/>
          </a:endParaRPr>
        </a:p>
      </dgm:t>
    </dgm:pt>
    <dgm:pt modelId="{D4B249C5-8A67-4B70-B158-B77DF66CBD87}" type="sibTrans" cxnId="{7C512D79-A89F-4C1B-BFBA-11840414F297}">
      <dgm:prSet/>
      <dgm:spPr/>
      <dgm:t>
        <a:bodyPr/>
        <a:lstStyle/>
        <a:p>
          <a:endParaRPr lang="es-MX" sz="2200" b="1" i="1">
            <a:solidFill>
              <a:schemeClr val="bg1">
                <a:lumMod val="95000"/>
              </a:schemeClr>
            </a:solidFill>
            <a:latin typeface="+mj-lt"/>
          </a:endParaRPr>
        </a:p>
      </dgm:t>
    </dgm:pt>
    <dgm:pt modelId="{B5461C61-B577-4002-9964-EFDF3B9DB87F}">
      <dgm:prSet phldrT="[Texto]" custT="1"/>
      <dgm:spPr/>
      <dgm:t>
        <a:bodyPr/>
        <a:lstStyle/>
        <a:p>
          <a:r>
            <a:rPr lang="es-MX" sz="2200" b="1" i="0" dirty="0" smtClean="0">
              <a:solidFill>
                <a:schemeClr val="bg1">
                  <a:lumMod val="95000"/>
                </a:schemeClr>
              </a:solidFill>
              <a:latin typeface="+mj-lt"/>
              <a:ea typeface="+mn-ea"/>
              <a:cs typeface="+mn-cs"/>
            </a:rPr>
            <a:t>Lineamientos</a:t>
          </a:r>
          <a:endParaRPr lang="es-MX" sz="2200" b="1" i="0" dirty="0" smtClean="0">
            <a:solidFill>
              <a:schemeClr val="bg1">
                <a:lumMod val="95000"/>
              </a:schemeClr>
            </a:solidFill>
            <a:latin typeface="+mj-lt"/>
          </a:endParaRPr>
        </a:p>
      </dgm:t>
    </dgm:pt>
    <dgm:pt modelId="{88EE193B-CCB9-470F-95AF-B063013AE16B}" type="parTrans" cxnId="{A6FD094B-70B0-48CF-906A-A69EA6010B14}">
      <dgm:prSet/>
      <dgm:spPr/>
      <dgm:t>
        <a:bodyPr/>
        <a:lstStyle/>
        <a:p>
          <a:endParaRPr lang="es-MX" sz="2200" b="1" i="1">
            <a:solidFill>
              <a:schemeClr val="bg1">
                <a:lumMod val="95000"/>
              </a:schemeClr>
            </a:solidFill>
            <a:latin typeface="+mj-lt"/>
          </a:endParaRPr>
        </a:p>
      </dgm:t>
    </dgm:pt>
    <dgm:pt modelId="{07941992-B5C8-411A-8FBE-D4FA25A24098}" type="sibTrans" cxnId="{A6FD094B-70B0-48CF-906A-A69EA6010B14}">
      <dgm:prSet/>
      <dgm:spPr/>
      <dgm:t>
        <a:bodyPr/>
        <a:lstStyle/>
        <a:p>
          <a:endParaRPr lang="es-MX" sz="2200" b="1" i="1">
            <a:solidFill>
              <a:schemeClr val="bg1">
                <a:lumMod val="95000"/>
              </a:schemeClr>
            </a:solidFill>
            <a:latin typeface="+mj-lt"/>
          </a:endParaRPr>
        </a:p>
      </dgm:t>
    </dgm:pt>
    <dgm:pt modelId="{D34C2906-151C-4675-8634-CCED3DDE3DED}">
      <dgm:prSet phldrT="[Texto]" custT="1"/>
      <dgm:spPr/>
      <dgm:t>
        <a:bodyPr/>
        <a:lstStyle/>
        <a:p>
          <a:r>
            <a:rPr lang="es-MX" sz="2200" b="1" i="0" dirty="0" smtClean="0">
              <a:solidFill>
                <a:schemeClr val="bg1">
                  <a:lumMod val="95000"/>
                </a:schemeClr>
              </a:solidFill>
              <a:latin typeface="+mj-lt"/>
            </a:rPr>
            <a:t>Código de Ética</a:t>
          </a:r>
          <a:endParaRPr lang="es-MX" sz="2200" b="1" i="0" dirty="0">
            <a:solidFill>
              <a:schemeClr val="bg1">
                <a:lumMod val="95000"/>
              </a:schemeClr>
            </a:solidFill>
            <a:latin typeface="+mj-lt"/>
          </a:endParaRPr>
        </a:p>
      </dgm:t>
    </dgm:pt>
    <dgm:pt modelId="{C62401D4-A4BB-4806-A704-F73B3C0FFBD0}" type="parTrans" cxnId="{2199A1D2-A292-4D02-B992-C743F232C4DF}">
      <dgm:prSet/>
      <dgm:spPr/>
      <dgm:t>
        <a:bodyPr/>
        <a:lstStyle/>
        <a:p>
          <a:endParaRPr lang="es-MX" sz="2200" b="1" i="1">
            <a:solidFill>
              <a:schemeClr val="bg1">
                <a:lumMod val="95000"/>
              </a:schemeClr>
            </a:solidFill>
            <a:latin typeface="+mj-lt"/>
          </a:endParaRPr>
        </a:p>
      </dgm:t>
    </dgm:pt>
    <dgm:pt modelId="{DD82565D-F24B-4029-BE41-5ECDB6BD2326}" type="sibTrans" cxnId="{2199A1D2-A292-4D02-B992-C743F232C4DF}">
      <dgm:prSet/>
      <dgm:spPr/>
      <dgm:t>
        <a:bodyPr/>
        <a:lstStyle/>
        <a:p>
          <a:endParaRPr lang="es-MX" sz="2200" b="1" i="1">
            <a:solidFill>
              <a:schemeClr val="bg1">
                <a:lumMod val="95000"/>
              </a:schemeClr>
            </a:solidFill>
            <a:latin typeface="+mj-lt"/>
          </a:endParaRPr>
        </a:p>
      </dgm:t>
    </dgm:pt>
    <dgm:pt modelId="{E75CAA01-A0E4-4DC7-AAF9-8DFF1922FCCB}">
      <dgm:prSet custT="1"/>
      <dgm:spPr/>
      <dgm:t>
        <a:bodyPr/>
        <a:lstStyle/>
        <a:p>
          <a:r>
            <a:rPr lang="es-MX" sz="2200" b="1" dirty="0" smtClean="0">
              <a:solidFill>
                <a:schemeClr val="tx1"/>
              </a:solidFill>
              <a:latin typeface="+mj-lt"/>
            </a:rPr>
            <a:t>Código de Conducta</a:t>
          </a:r>
          <a:endParaRPr lang="es-MX" sz="2200" b="1" dirty="0">
            <a:solidFill>
              <a:schemeClr val="tx1"/>
            </a:solidFill>
            <a:latin typeface="+mj-lt"/>
          </a:endParaRPr>
        </a:p>
      </dgm:t>
    </dgm:pt>
    <dgm:pt modelId="{94587BD1-DD9F-4D5E-86D2-74BF2FC3B174}" type="parTrans" cxnId="{51AC1810-6EEA-4D5E-8ADD-53E95E315EB6}">
      <dgm:prSet/>
      <dgm:spPr/>
      <dgm:t>
        <a:bodyPr/>
        <a:lstStyle/>
        <a:p>
          <a:endParaRPr lang="es-MX" sz="2200" b="1">
            <a:solidFill>
              <a:schemeClr val="bg1">
                <a:lumMod val="95000"/>
              </a:schemeClr>
            </a:solidFill>
            <a:latin typeface="+mj-lt"/>
          </a:endParaRPr>
        </a:p>
      </dgm:t>
    </dgm:pt>
    <dgm:pt modelId="{744F13C8-6E4D-489B-BF3C-4814DD0BF3F9}" type="sibTrans" cxnId="{51AC1810-6EEA-4D5E-8ADD-53E95E315EB6}">
      <dgm:prSet/>
      <dgm:spPr/>
      <dgm:t>
        <a:bodyPr/>
        <a:lstStyle/>
        <a:p>
          <a:endParaRPr lang="es-MX" sz="2200" b="1">
            <a:solidFill>
              <a:schemeClr val="bg1">
                <a:lumMod val="95000"/>
              </a:schemeClr>
            </a:solidFill>
            <a:latin typeface="+mj-lt"/>
          </a:endParaRPr>
        </a:p>
      </dgm:t>
    </dgm:pt>
    <dgm:pt modelId="{357B0F1A-561D-41DB-B9A2-2ADB249522D9}" type="pres">
      <dgm:prSet presAssocID="{9A5223D0-B475-44A5-B97E-574C1BBF36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EC0FBCE-ECA1-453A-B152-BBDDD198E8BA}" type="pres">
      <dgm:prSet presAssocID="{6BFF7A07-B2C7-4756-8F58-B7C4D6B1A92E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DF8699-92F6-4F19-A245-515A6A12CB92}" type="pres">
      <dgm:prSet presAssocID="{D4B249C5-8A67-4B70-B158-B77DF66CBD87}" presName="parSpace" presStyleCnt="0"/>
      <dgm:spPr/>
      <dgm:t>
        <a:bodyPr/>
        <a:lstStyle/>
        <a:p>
          <a:endParaRPr lang="es-MX"/>
        </a:p>
      </dgm:t>
    </dgm:pt>
    <dgm:pt modelId="{B954DB2F-EDF8-45AF-99D5-FB821B246F02}" type="pres">
      <dgm:prSet presAssocID="{B5461C61-B577-4002-9964-EFDF3B9DB87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5C5AE2-018C-484D-B7EB-7C8294DFC217}" type="pres">
      <dgm:prSet presAssocID="{07941992-B5C8-411A-8FBE-D4FA25A24098}" presName="parSpace" presStyleCnt="0"/>
      <dgm:spPr/>
      <dgm:t>
        <a:bodyPr/>
        <a:lstStyle/>
        <a:p>
          <a:endParaRPr lang="es-MX"/>
        </a:p>
      </dgm:t>
    </dgm:pt>
    <dgm:pt modelId="{05E44056-3E12-4B3F-AB34-19D45FB5E46F}" type="pres">
      <dgm:prSet presAssocID="{D34C2906-151C-4675-8634-CCED3DDE3DED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55FA56-B206-4EF4-A703-09D135D1F873}" type="pres">
      <dgm:prSet presAssocID="{DD82565D-F24B-4029-BE41-5ECDB6BD2326}" presName="parSpace" presStyleCnt="0"/>
      <dgm:spPr/>
      <dgm:t>
        <a:bodyPr/>
        <a:lstStyle/>
        <a:p>
          <a:endParaRPr lang="es-MX"/>
        </a:p>
      </dgm:t>
    </dgm:pt>
    <dgm:pt modelId="{50C51E68-E041-467A-A065-B3C85E84A5C5}" type="pres">
      <dgm:prSet presAssocID="{E75CAA01-A0E4-4DC7-AAF9-8DFF1922FCC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D62B613-234E-4A87-B7FB-F4B5E7398090}" type="presOf" srcId="{B5461C61-B577-4002-9964-EFDF3B9DB87F}" destId="{B954DB2F-EDF8-45AF-99D5-FB821B246F02}" srcOrd="0" destOrd="0" presId="urn:microsoft.com/office/officeart/2005/8/layout/hChevron3"/>
    <dgm:cxn modelId="{7DCC5FF5-A0D0-4923-B9BA-8D39839B50CC}" type="presOf" srcId="{6BFF7A07-B2C7-4756-8F58-B7C4D6B1A92E}" destId="{9EC0FBCE-ECA1-453A-B152-BBDDD198E8BA}" srcOrd="0" destOrd="0" presId="urn:microsoft.com/office/officeart/2005/8/layout/hChevron3"/>
    <dgm:cxn modelId="{2199A1D2-A292-4D02-B992-C743F232C4DF}" srcId="{9A5223D0-B475-44A5-B97E-574C1BBF36D2}" destId="{D34C2906-151C-4675-8634-CCED3DDE3DED}" srcOrd="2" destOrd="0" parTransId="{C62401D4-A4BB-4806-A704-F73B3C0FFBD0}" sibTransId="{DD82565D-F24B-4029-BE41-5ECDB6BD2326}"/>
    <dgm:cxn modelId="{51AC1810-6EEA-4D5E-8ADD-53E95E315EB6}" srcId="{9A5223D0-B475-44A5-B97E-574C1BBF36D2}" destId="{E75CAA01-A0E4-4DC7-AAF9-8DFF1922FCCB}" srcOrd="3" destOrd="0" parTransId="{94587BD1-DD9F-4D5E-86D2-74BF2FC3B174}" sibTransId="{744F13C8-6E4D-489B-BF3C-4814DD0BF3F9}"/>
    <dgm:cxn modelId="{535BC707-E5BF-424F-9BC7-D50DF2FD436A}" type="presOf" srcId="{D34C2906-151C-4675-8634-CCED3DDE3DED}" destId="{05E44056-3E12-4B3F-AB34-19D45FB5E46F}" srcOrd="0" destOrd="0" presId="urn:microsoft.com/office/officeart/2005/8/layout/hChevron3"/>
    <dgm:cxn modelId="{A6FD094B-70B0-48CF-906A-A69EA6010B14}" srcId="{9A5223D0-B475-44A5-B97E-574C1BBF36D2}" destId="{B5461C61-B577-4002-9964-EFDF3B9DB87F}" srcOrd="1" destOrd="0" parTransId="{88EE193B-CCB9-470F-95AF-B063013AE16B}" sibTransId="{07941992-B5C8-411A-8FBE-D4FA25A24098}"/>
    <dgm:cxn modelId="{2952128D-D868-435C-AA8B-2AAAFF0C033A}" type="presOf" srcId="{9A5223D0-B475-44A5-B97E-574C1BBF36D2}" destId="{357B0F1A-561D-41DB-B9A2-2ADB249522D9}" srcOrd="0" destOrd="0" presId="urn:microsoft.com/office/officeart/2005/8/layout/hChevron3"/>
    <dgm:cxn modelId="{7C512D79-A89F-4C1B-BFBA-11840414F297}" srcId="{9A5223D0-B475-44A5-B97E-574C1BBF36D2}" destId="{6BFF7A07-B2C7-4756-8F58-B7C4D6B1A92E}" srcOrd="0" destOrd="0" parTransId="{BEA50162-D77E-4EE9-85B3-5029760B11F8}" sibTransId="{D4B249C5-8A67-4B70-B158-B77DF66CBD87}"/>
    <dgm:cxn modelId="{2D189196-94E2-46F2-B3AA-7DCF2F9EF631}" type="presOf" srcId="{E75CAA01-A0E4-4DC7-AAF9-8DFF1922FCCB}" destId="{50C51E68-E041-467A-A065-B3C85E84A5C5}" srcOrd="0" destOrd="0" presId="urn:microsoft.com/office/officeart/2005/8/layout/hChevron3"/>
    <dgm:cxn modelId="{873F7961-157D-4E05-B4B1-DAD053240DBF}" type="presParOf" srcId="{357B0F1A-561D-41DB-B9A2-2ADB249522D9}" destId="{9EC0FBCE-ECA1-453A-B152-BBDDD198E8BA}" srcOrd="0" destOrd="0" presId="urn:microsoft.com/office/officeart/2005/8/layout/hChevron3"/>
    <dgm:cxn modelId="{3952B565-3038-45F4-9F9B-BBDF037DA416}" type="presParOf" srcId="{357B0F1A-561D-41DB-B9A2-2ADB249522D9}" destId="{87DF8699-92F6-4F19-A245-515A6A12CB92}" srcOrd="1" destOrd="0" presId="urn:microsoft.com/office/officeart/2005/8/layout/hChevron3"/>
    <dgm:cxn modelId="{B6884CED-AFF8-4672-B660-DCC093F56559}" type="presParOf" srcId="{357B0F1A-561D-41DB-B9A2-2ADB249522D9}" destId="{B954DB2F-EDF8-45AF-99D5-FB821B246F02}" srcOrd="2" destOrd="0" presId="urn:microsoft.com/office/officeart/2005/8/layout/hChevron3"/>
    <dgm:cxn modelId="{74F9609F-E09A-4211-AEB9-58C8E56F834D}" type="presParOf" srcId="{357B0F1A-561D-41DB-B9A2-2ADB249522D9}" destId="{D85C5AE2-018C-484D-B7EB-7C8294DFC217}" srcOrd="3" destOrd="0" presId="urn:microsoft.com/office/officeart/2005/8/layout/hChevron3"/>
    <dgm:cxn modelId="{FD4170F4-A68B-4B47-83FC-A63793F9BC04}" type="presParOf" srcId="{357B0F1A-561D-41DB-B9A2-2ADB249522D9}" destId="{05E44056-3E12-4B3F-AB34-19D45FB5E46F}" srcOrd="4" destOrd="0" presId="urn:microsoft.com/office/officeart/2005/8/layout/hChevron3"/>
    <dgm:cxn modelId="{A09D067E-2CAC-42E8-91AA-117364F063F3}" type="presParOf" srcId="{357B0F1A-561D-41DB-B9A2-2ADB249522D9}" destId="{1255FA56-B206-4EF4-A703-09D135D1F873}" srcOrd="5" destOrd="0" presId="urn:microsoft.com/office/officeart/2005/8/layout/hChevron3"/>
    <dgm:cxn modelId="{8398AF7C-2A5B-48F4-80F9-0D22A0C807C8}" type="presParOf" srcId="{357B0F1A-561D-41DB-B9A2-2ADB249522D9}" destId="{50C51E68-E041-467A-A065-B3C85E84A5C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B805D9-1685-4113-B33C-A68E60E9FCFA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A9A5837-95B2-4F9C-9899-90649413F8C5}">
      <dgm:prSet custT="1"/>
      <dgm:spPr/>
      <dgm:t>
        <a:bodyPr/>
        <a:lstStyle/>
        <a:p>
          <a:pPr rtl="0"/>
          <a:r>
            <a:rPr lang="es-ES" sz="2200" b="0" smtClean="0">
              <a:latin typeface="+mj-lt"/>
            </a:rPr>
            <a:t>Interés Público</a:t>
          </a:r>
          <a:endParaRPr lang="es-MX" sz="2200" b="0" dirty="0">
            <a:latin typeface="+mj-lt"/>
          </a:endParaRPr>
        </a:p>
      </dgm:t>
    </dgm:pt>
    <dgm:pt modelId="{BF776C6C-34F7-48BD-90C9-562764878C1D}" type="parTrans" cxnId="{F5727E93-01AE-49AC-AD24-DA46D3B32F32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4ECE4E34-A823-4F57-8D5A-415D97DC5758}" type="sibTrans" cxnId="{F5727E93-01AE-49AC-AD24-DA46D3B32F32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E73F93BF-6C45-4014-88C3-AE5BB6CB7838}">
      <dgm:prSet custT="1"/>
      <dgm:spPr/>
      <dgm:t>
        <a:bodyPr/>
        <a:lstStyle/>
        <a:p>
          <a:pPr rtl="0"/>
          <a:r>
            <a:rPr lang="es-ES" sz="2200" b="0" smtClean="0">
              <a:latin typeface="+mj-lt"/>
            </a:rPr>
            <a:t>Respeto</a:t>
          </a:r>
          <a:endParaRPr lang="es-MX" sz="2200" b="0" dirty="0">
            <a:latin typeface="+mj-lt"/>
          </a:endParaRPr>
        </a:p>
      </dgm:t>
    </dgm:pt>
    <dgm:pt modelId="{65F2EB0E-7DE6-41C1-B72B-B3B996C7F122}" type="parTrans" cxnId="{66C331B7-DB0E-4997-BE7A-4D6A6702127D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C1DA4FC9-F1EF-47B2-8FC2-538FC465F99B}" type="sibTrans" cxnId="{66C331B7-DB0E-4997-BE7A-4D6A6702127D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C87C6934-316D-4B82-8FB0-71D2D4D9B439}">
      <dgm:prSet custT="1"/>
      <dgm:spPr/>
      <dgm:t>
        <a:bodyPr/>
        <a:lstStyle/>
        <a:p>
          <a:pPr rtl="0"/>
          <a:r>
            <a:rPr lang="es-ES" sz="2200" b="1" smtClean="0">
              <a:latin typeface="+mj-lt"/>
            </a:rPr>
            <a:t>Igualdad y no discriminación</a:t>
          </a:r>
          <a:endParaRPr lang="es-MX" sz="2200" b="1" dirty="0">
            <a:latin typeface="+mj-lt"/>
          </a:endParaRPr>
        </a:p>
      </dgm:t>
    </dgm:pt>
    <dgm:pt modelId="{65EA10A2-5BE2-4C3E-A90F-7EF6D5BA8728}" type="parTrans" cxnId="{999E0475-65F9-476F-A544-5F8F1EABFDF8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0F29ED44-E4C7-47B2-B098-B1BF01C06E4E}" type="sibTrans" cxnId="{999E0475-65F9-476F-A544-5F8F1EABFDF8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8CBF7A4F-9304-4A77-8E9E-E1CF50CBE1AD}">
      <dgm:prSet custT="1"/>
      <dgm:spPr/>
      <dgm:t>
        <a:bodyPr/>
        <a:lstStyle/>
        <a:p>
          <a:pPr rtl="0"/>
          <a:r>
            <a:rPr lang="es-ES" sz="2200" b="0" smtClean="0">
              <a:latin typeface="+mj-lt"/>
            </a:rPr>
            <a:t>Cooperación y Liderazgo</a:t>
          </a:r>
          <a:endParaRPr lang="es-MX" sz="2200" b="0" dirty="0">
            <a:latin typeface="+mj-lt"/>
          </a:endParaRPr>
        </a:p>
      </dgm:t>
    </dgm:pt>
    <dgm:pt modelId="{4EC42504-91FE-493E-BD5C-99020F3DA60A}" type="parTrans" cxnId="{1D11A8C3-B407-43B6-8822-0005930F1AB4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3F80DFA2-52CA-44EA-BDA9-CD187D8A2CB4}" type="sibTrans" cxnId="{1D11A8C3-B407-43B6-8822-0005930F1AB4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7E591424-6EFF-4839-A3E3-CF8DCFABB5DC}">
      <dgm:prSet custT="1"/>
      <dgm:spPr/>
      <dgm:t>
        <a:bodyPr/>
        <a:lstStyle/>
        <a:p>
          <a:pPr rtl="0"/>
          <a:r>
            <a:rPr lang="es-ES" sz="2200" b="1" dirty="0" smtClean="0">
              <a:latin typeface="+mj-lt"/>
            </a:rPr>
            <a:t>Respeto a los DH</a:t>
          </a:r>
          <a:endParaRPr lang="es-MX" sz="2200" b="1" dirty="0">
            <a:latin typeface="+mj-lt"/>
          </a:endParaRPr>
        </a:p>
      </dgm:t>
    </dgm:pt>
    <dgm:pt modelId="{6AFC4DE9-B5C2-46D1-A65E-0905C41B8C3F}" type="parTrans" cxnId="{97D140C2-5692-46CF-B53C-B00B0473C698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2062D823-ACAD-44A8-9A5D-CFFE5AFCBEA6}" type="sibTrans" cxnId="{97D140C2-5692-46CF-B53C-B00B0473C698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B6DE16D6-A93F-4913-8F61-3764AECFA494}">
      <dgm:prSet custT="1"/>
      <dgm:spPr/>
      <dgm:t>
        <a:bodyPr/>
        <a:lstStyle/>
        <a:p>
          <a:pPr rtl="0"/>
          <a:r>
            <a:rPr lang="es-ES" sz="2200" b="1" dirty="0" smtClean="0">
              <a:latin typeface="+mj-lt"/>
            </a:rPr>
            <a:t>Equidad de género</a:t>
          </a:r>
          <a:endParaRPr lang="es-MX" sz="2200" b="1" dirty="0">
            <a:latin typeface="+mj-lt"/>
          </a:endParaRPr>
        </a:p>
      </dgm:t>
    </dgm:pt>
    <dgm:pt modelId="{154F8E0A-AF0B-47A9-8A42-05163565E788}" type="parTrans" cxnId="{B7A16BCC-E30F-42CF-AFAB-8A9E5C41FEA5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77AF1F0E-5071-486B-96FF-5DBCE0680227}" type="sibTrans" cxnId="{B7A16BCC-E30F-42CF-AFAB-8A9E5C41FEA5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2FFDD480-0776-4C67-90F0-62C3DCEF0CBB}">
      <dgm:prSet custT="1"/>
      <dgm:spPr/>
      <dgm:t>
        <a:bodyPr/>
        <a:lstStyle/>
        <a:p>
          <a:pPr rtl="0"/>
          <a:r>
            <a:rPr lang="es-ES" sz="2200" b="0" smtClean="0">
              <a:latin typeface="+mj-lt"/>
            </a:rPr>
            <a:t>Entorno Cultural  y Ecológico</a:t>
          </a:r>
          <a:endParaRPr lang="es-MX" sz="2200" b="0" dirty="0">
            <a:latin typeface="+mj-lt"/>
          </a:endParaRPr>
        </a:p>
      </dgm:t>
    </dgm:pt>
    <dgm:pt modelId="{295AFCD3-A285-4203-93CE-5068DCF472CE}" type="parTrans" cxnId="{12B8A1AC-1DCF-4A22-9396-BE02323E418B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8ABDCC00-B252-4CBB-A91F-690593EB4092}" type="sibTrans" cxnId="{12B8A1AC-1DCF-4A22-9396-BE02323E418B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DD7878EE-AD00-4F9F-B86F-5FCBA45CC7D0}">
      <dgm:prSet/>
      <dgm:spPr/>
      <dgm:t>
        <a:bodyPr/>
        <a:lstStyle/>
        <a:p>
          <a:endParaRPr lang="es-MX" dirty="0">
            <a:solidFill>
              <a:schemeClr val="tx1"/>
            </a:solidFill>
          </a:endParaRPr>
        </a:p>
      </dgm:t>
    </dgm:pt>
    <dgm:pt modelId="{1EEAAF93-CAFE-4064-85A8-BB2CC6B917B7}" type="parTrans" cxnId="{D44A86FD-01D5-4173-A3BB-4C673481241A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3E294547-8A94-434B-9ABF-9325F1FB55FD}" type="sibTrans" cxnId="{D44A86FD-01D5-4173-A3BB-4C673481241A}">
      <dgm:prSet/>
      <dgm:spPr/>
      <dgm:t>
        <a:bodyPr/>
        <a:lstStyle/>
        <a:p>
          <a:endParaRPr lang="es-MX" sz="2200" b="0">
            <a:solidFill>
              <a:schemeClr val="tx1"/>
            </a:solidFill>
            <a:latin typeface="+mj-lt"/>
          </a:endParaRPr>
        </a:p>
      </dgm:t>
    </dgm:pt>
    <dgm:pt modelId="{1FCEBA98-BC70-482A-ACC0-EAEB7C48E4F3}" type="pres">
      <dgm:prSet presAssocID="{19B805D9-1685-4113-B33C-A68E60E9FCF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A826E41-55A3-4347-8C98-1ACC9E052092}" type="pres">
      <dgm:prSet presAssocID="{1A9A5837-95B2-4F9C-9899-90649413F8C5}" presName="circ1" presStyleLbl="vennNode1" presStyleIdx="0" presStyleCnt="7"/>
      <dgm:spPr/>
      <dgm:t>
        <a:bodyPr/>
        <a:lstStyle/>
        <a:p>
          <a:endParaRPr lang="es-MX"/>
        </a:p>
      </dgm:t>
    </dgm:pt>
    <dgm:pt modelId="{9820B4A6-A57B-4136-B974-31AE3AFFACB9}" type="pres">
      <dgm:prSet presAssocID="{1A9A5837-95B2-4F9C-9899-90649413F8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5FD425-E009-429D-8F42-DB936901819C}" type="pres">
      <dgm:prSet presAssocID="{E73F93BF-6C45-4014-88C3-AE5BB6CB7838}" presName="circ2" presStyleLbl="vennNode1" presStyleIdx="1" presStyleCnt="7"/>
      <dgm:spPr/>
      <dgm:t>
        <a:bodyPr/>
        <a:lstStyle/>
        <a:p>
          <a:endParaRPr lang="es-MX"/>
        </a:p>
      </dgm:t>
    </dgm:pt>
    <dgm:pt modelId="{CDA1CEB7-7E6C-4D03-96CA-191DFEAB9AA1}" type="pres">
      <dgm:prSet presAssocID="{E73F93BF-6C45-4014-88C3-AE5BB6CB783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73056B-1795-4EF7-9857-45DBC4DFC3E7}" type="pres">
      <dgm:prSet presAssocID="{C87C6934-316D-4B82-8FB0-71D2D4D9B439}" presName="circ3" presStyleLbl="vennNode1" presStyleIdx="2" presStyleCnt="7"/>
      <dgm:spPr/>
      <dgm:t>
        <a:bodyPr/>
        <a:lstStyle/>
        <a:p>
          <a:endParaRPr lang="es-MX"/>
        </a:p>
      </dgm:t>
    </dgm:pt>
    <dgm:pt modelId="{362A30F0-2AC6-46DD-A832-F814024D30CB}" type="pres">
      <dgm:prSet presAssocID="{C87C6934-316D-4B82-8FB0-71D2D4D9B439}" presName="circ3Tx" presStyleLbl="revTx" presStyleIdx="0" presStyleCnt="0" custScaleX="163284" custLinFactNeighborX="21924" custLinFactNeighborY="31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2EA223-C5F8-447E-8CDC-C09B3FFB93C2}" type="pres">
      <dgm:prSet presAssocID="{8CBF7A4F-9304-4A77-8E9E-E1CF50CBE1AD}" presName="circ4" presStyleLbl="vennNode1" presStyleIdx="3" presStyleCnt="7"/>
      <dgm:spPr/>
      <dgm:t>
        <a:bodyPr/>
        <a:lstStyle/>
        <a:p>
          <a:endParaRPr lang="es-MX"/>
        </a:p>
      </dgm:t>
    </dgm:pt>
    <dgm:pt modelId="{96B3DCEB-BADD-4761-92B6-BD5D18056655}" type="pres">
      <dgm:prSet presAssocID="{8CBF7A4F-9304-4A77-8E9E-E1CF50CBE1AD}" presName="circ4Tx" presStyleLbl="revTx" presStyleIdx="0" presStyleCnt="0" custScaleX="118223" custScaleY="112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FAD004-6FA5-41BB-AC6A-2C475FFB380B}" type="pres">
      <dgm:prSet presAssocID="{7E591424-6EFF-4839-A3E3-CF8DCFABB5DC}" presName="circ5" presStyleLbl="vennNode1" presStyleIdx="4" presStyleCnt="7"/>
      <dgm:spPr/>
      <dgm:t>
        <a:bodyPr/>
        <a:lstStyle/>
        <a:p>
          <a:endParaRPr lang="es-MX"/>
        </a:p>
      </dgm:t>
    </dgm:pt>
    <dgm:pt modelId="{6A25D622-E510-4A94-902A-C6240CEA6A84}" type="pres">
      <dgm:prSet presAssocID="{7E591424-6EFF-4839-A3E3-CF8DCFABB5D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B4E432-C427-49B7-ABB0-B003369B25D3}" type="pres">
      <dgm:prSet presAssocID="{B6DE16D6-A93F-4913-8F61-3764AECFA494}" presName="circ6" presStyleLbl="vennNode1" presStyleIdx="5" presStyleCnt="7"/>
      <dgm:spPr/>
      <dgm:t>
        <a:bodyPr/>
        <a:lstStyle/>
        <a:p>
          <a:endParaRPr lang="es-MX"/>
        </a:p>
      </dgm:t>
    </dgm:pt>
    <dgm:pt modelId="{95D7917E-3FFB-4DE9-9533-4708DF59EE99}" type="pres">
      <dgm:prSet presAssocID="{B6DE16D6-A93F-4913-8F61-3764AECFA49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07D2D9-8187-4E33-B6A3-899E905F6B62}" type="pres">
      <dgm:prSet presAssocID="{2FFDD480-0776-4C67-90F0-62C3DCEF0CBB}" presName="circ7" presStyleLbl="vennNode1" presStyleIdx="6" presStyleCnt="7"/>
      <dgm:spPr/>
      <dgm:t>
        <a:bodyPr/>
        <a:lstStyle/>
        <a:p>
          <a:endParaRPr lang="es-MX"/>
        </a:p>
      </dgm:t>
    </dgm:pt>
    <dgm:pt modelId="{C8008D19-6071-41D0-B3A2-54A81BEDE32E}" type="pres">
      <dgm:prSet presAssocID="{2FFDD480-0776-4C67-90F0-62C3DCEF0CBB}" presName="circ7Tx" presStyleLbl="revTx" presStyleIdx="0" presStyleCnt="0" custScaleX="140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44A86FD-01D5-4173-A3BB-4C673481241A}" srcId="{19B805D9-1685-4113-B33C-A68E60E9FCFA}" destId="{DD7878EE-AD00-4F9F-B86F-5FCBA45CC7D0}" srcOrd="7" destOrd="0" parTransId="{1EEAAF93-CAFE-4064-85A8-BB2CC6B917B7}" sibTransId="{3E294547-8A94-434B-9ABF-9325F1FB55FD}"/>
    <dgm:cxn modelId="{66C331B7-DB0E-4997-BE7A-4D6A6702127D}" srcId="{19B805D9-1685-4113-B33C-A68E60E9FCFA}" destId="{E73F93BF-6C45-4014-88C3-AE5BB6CB7838}" srcOrd="1" destOrd="0" parTransId="{65F2EB0E-7DE6-41C1-B72B-B3B996C7F122}" sibTransId="{C1DA4FC9-F1EF-47B2-8FC2-538FC465F99B}"/>
    <dgm:cxn modelId="{4C3AEDD9-12E8-4924-B0C3-FD3903B57199}" type="presOf" srcId="{8CBF7A4F-9304-4A77-8E9E-E1CF50CBE1AD}" destId="{96B3DCEB-BADD-4761-92B6-BD5D18056655}" srcOrd="0" destOrd="0" presId="urn:microsoft.com/office/officeart/2005/8/layout/venn1"/>
    <dgm:cxn modelId="{12B8A1AC-1DCF-4A22-9396-BE02323E418B}" srcId="{19B805D9-1685-4113-B33C-A68E60E9FCFA}" destId="{2FFDD480-0776-4C67-90F0-62C3DCEF0CBB}" srcOrd="6" destOrd="0" parTransId="{295AFCD3-A285-4203-93CE-5068DCF472CE}" sibTransId="{8ABDCC00-B252-4CBB-A91F-690593EB4092}"/>
    <dgm:cxn modelId="{5C377D5C-FA36-47B3-815B-38CA2C758114}" type="presOf" srcId="{19B805D9-1685-4113-B33C-A68E60E9FCFA}" destId="{1FCEBA98-BC70-482A-ACC0-EAEB7C48E4F3}" srcOrd="0" destOrd="0" presId="urn:microsoft.com/office/officeart/2005/8/layout/venn1"/>
    <dgm:cxn modelId="{9DCAA1B7-032E-469F-96DC-2FA5CA1B485B}" type="presOf" srcId="{2FFDD480-0776-4C67-90F0-62C3DCEF0CBB}" destId="{C8008D19-6071-41D0-B3A2-54A81BEDE32E}" srcOrd="0" destOrd="0" presId="urn:microsoft.com/office/officeart/2005/8/layout/venn1"/>
    <dgm:cxn modelId="{16595ECA-2AEE-4046-9A22-1538E85B70D0}" type="presOf" srcId="{7E591424-6EFF-4839-A3E3-CF8DCFABB5DC}" destId="{6A25D622-E510-4A94-902A-C6240CEA6A84}" srcOrd="0" destOrd="0" presId="urn:microsoft.com/office/officeart/2005/8/layout/venn1"/>
    <dgm:cxn modelId="{91A8DD5D-8740-49D2-A4AD-7F2B4A409B20}" type="presOf" srcId="{1A9A5837-95B2-4F9C-9899-90649413F8C5}" destId="{9820B4A6-A57B-4136-B974-31AE3AFFACB9}" srcOrd="0" destOrd="0" presId="urn:microsoft.com/office/officeart/2005/8/layout/venn1"/>
    <dgm:cxn modelId="{B21BCA9A-073D-4C11-91DB-A6B0928ACCC6}" type="presOf" srcId="{C87C6934-316D-4B82-8FB0-71D2D4D9B439}" destId="{362A30F0-2AC6-46DD-A832-F814024D30CB}" srcOrd="0" destOrd="0" presId="urn:microsoft.com/office/officeart/2005/8/layout/venn1"/>
    <dgm:cxn modelId="{F5727E93-01AE-49AC-AD24-DA46D3B32F32}" srcId="{19B805D9-1685-4113-B33C-A68E60E9FCFA}" destId="{1A9A5837-95B2-4F9C-9899-90649413F8C5}" srcOrd="0" destOrd="0" parTransId="{BF776C6C-34F7-48BD-90C9-562764878C1D}" sibTransId="{4ECE4E34-A823-4F57-8D5A-415D97DC5758}"/>
    <dgm:cxn modelId="{5758B483-8E1D-4EE8-92C0-BEF04EAF454C}" type="presOf" srcId="{B6DE16D6-A93F-4913-8F61-3764AECFA494}" destId="{95D7917E-3FFB-4DE9-9533-4708DF59EE99}" srcOrd="0" destOrd="0" presId="urn:microsoft.com/office/officeart/2005/8/layout/venn1"/>
    <dgm:cxn modelId="{B7A16BCC-E30F-42CF-AFAB-8A9E5C41FEA5}" srcId="{19B805D9-1685-4113-B33C-A68E60E9FCFA}" destId="{B6DE16D6-A93F-4913-8F61-3764AECFA494}" srcOrd="5" destOrd="0" parTransId="{154F8E0A-AF0B-47A9-8A42-05163565E788}" sibTransId="{77AF1F0E-5071-486B-96FF-5DBCE0680227}"/>
    <dgm:cxn modelId="{40811E02-9577-496F-97A2-351FA3F3A8B8}" type="presOf" srcId="{E73F93BF-6C45-4014-88C3-AE5BB6CB7838}" destId="{CDA1CEB7-7E6C-4D03-96CA-191DFEAB9AA1}" srcOrd="0" destOrd="0" presId="urn:microsoft.com/office/officeart/2005/8/layout/venn1"/>
    <dgm:cxn modelId="{999E0475-65F9-476F-A544-5F8F1EABFDF8}" srcId="{19B805D9-1685-4113-B33C-A68E60E9FCFA}" destId="{C87C6934-316D-4B82-8FB0-71D2D4D9B439}" srcOrd="2" destOrd="0" parTransId="{65EA10A2-5BE2-4C3E-A90F-7EF6D5BA8728}" sibTransId="{0F29ED44-E4C7-47B2-B098-B1BF01C06E4E}"/>
    <dgm:cxn modelId="{97D140C2-5692-46CF-B53C-B00B0473C698}" srcId="{19B805D9-1685-4113-B33C-A68E60E9FCFA}" destId="{7E591424-6EFF-4839-A3E3-CF8DCFABB5DC}" srcOrd="4" destOrd="0" parTransId="{6AFC4DE9-B5C2-46D1-A65E-0905C41B8C3F}" sibTransId="{2062D823-ACAD-44A8-9A5D-CFFE5AFCBEA6}"/>
    <dgm:cxn modelId="{1D11A8C3-B407-43B6-8822-0005930F1AB4}" srcId="{19B805D9-1685-4113-B33C-A68E60E9FCFA}" destId="{8CBF7A4F-9304-4A77-8E9E-E1CF50CBE1AD}" srcOrd="3" destOrd="0" parTransId="{4EC42504-91FE-493E-BD5C-99020F3DA60A}" sibTransId="{3F80DFA2-52CA-44EA-BDA9-CD187D8A2CB4}"/>
    <dgm:cxn modelId="{EBCAB06F-0069-4D44-9C94-8D1662D549E5}" type="presParOf" srcId="{1FCEBA98-BC70-482A-ACC0-EAEB7C48E4F3}" destId="{7A826E41-55A3-4347-8C98-1ACC9E052092}" srcOrd="0" destOrd="0" presId="urn:microsoft.com/office/officeart/2005/8/layout/venn1"/>
    <dgm:cxn modelId="{2A50AE60-A035-4C3F-9332-F1E84CE6890E}" type="presParOf" srcId="{1FCEBA98-BC70-482A-ACC0-EAEB7C48E4F3}" destId="{9820B4A6-A57B-4136-B974-31AE3AFFACB9}" srcOrd="1" destOrd="0" presId="urn:microsoft.com/office/officeart/2005/8/layout/venn1"/>
    <dgm:cxn modelId="{0F2A82DC-30E5-4347-B00D-54F5F3EA77DC}" type="presParOf" srcId="{1FCEBA98-BC70-482A-ACC0-EAEB7C48E4F3}" destId="{D25FD425-E009-429D-8F42-DB936901819C}" srcOrd="2" destOrd="0" presId="urn:microsoft.com/office/officeart/2005/8/layout/venn1"/>
    <dgm:cxn modelId="{5B168168-E6BC-47E4-8E6E-875DD68204F0}" type="presParOf" srcId="{1FCEBA98-BC70-482A-ACC0-EAEB7C48E4F3}" destId="{CDA1CEB7-7E6C-4D03-96CA-191DFEAB9AA1}" srcOrd="3" destOrd="0" presId="urn:microsoft.com/office/officeart/2005/8/layout/venn1"/>
    <dgm:cxn modelId="{22389775-0800-401F-9809-5EC82C04243E}" type="presParOf" srcId="{1FCEBA98-BC70-482A-ACC0-EAEB7C48E4F3}" destId="{9B73056B-1795-4EF7-9857-45DBC4DFC3E7}" srcOrd="4" destOrd="0" presId="urn:microsoft.com/office/officeart/2005/8/layout/venn1"/>
    <dgm:cxn modelId="{02F1D8F0-1D3D-431D-BFC7-5C0F2A26C7BB}" type="presParOf" srcId="{1FCEBA98-BC70-482A-ACC0-EAEB7C48E4F3}" destId="{362A30F0-2AC6-46DD-A832-F814024D30CB}" srcOrd="5" destOrd="0" presId="urn:microsoft.com/office/officeart/2005/8/layout/venn1"/>
    <dgm:cxn modelId="{01E5D97F-B954-47A6-8E8D-547E31C6AAB3}" type="presParOf" srcId="{1FCEBA98-BC70-482A-ACC0-EAEB7C48E4F3}" destId="{012EA223-C5F8-447E-8CDC-C09B3FFB93C2}" srcOrd="6" destOrd="0" presId="urn:microsoft.com/office/officeart/2005/8/layout/venn1"/>
    <dgm:cxn modelId="{9840D8CC-CDF8-4AE9-AB5B-D12F43084542}" type="presParOf" srcId="{1FCEBA98-BC70-482A-ACC0-EAEB7C48E4F3}" destId="{96B3DCEB-BADD-4761-92B6-BD5D18056655}" srcOrd="7" destOrd="0" presId="urn:microsoft.com/office/officeart/2005/8/layout/venn1"/>
    <dgm:cxn modelId="{8EDE394B-A4F5-4D70-AE31-51EECE0172BC}" type="presParOf" srcId="{1FCEBA98-BC70-482A-ACC0-EAEB7C48E4F3}" destId="{E5FAD004-6FA5-41BB-AC6A-2C475FFB380B}" srcOrd="8" destOrd="0" presId="urn:microsoft.com/office/officeart/2005/8/layout/venn1"/>
    <dgm:cxn modelId="{2E0CB187-4745-4AC5-9B3B-4FBFCC48DAF4}" type="presParOf" srcId="{1FCEBA98-BC70-482A-ACC0-EAEB7C48E4F3}" destId="{6A25D622-E510-4A94-902A-C6240CEA6A84}" srcOrd="9" destOrd="0" presId="urn:microsoft.com/office/officeart/2005/8/layout/venn1"/>
    <dgm:cxn modelId="{83EF8041-AB53-4419-A394-E6B8E454AF29}" type="presParOf" srcId="{1FCEBA98-BC70-482A-ACC0-EAEB7C48E4F3}" destId="{08B4E432-C427-49B7-ABB0-B003369B25D3}" srcOrd="10" destOrd="0" presId="urn:microsoft.com/office/officeart/2005/8/layout/venn1"/>
    <dgm:cxn modelId="{F3DD1F75-8B81-4571-9B46-A8CA19BC651D}" type="presParOf" srcId="{1FCEBA98-BC70-482A-ACC0-EAEB7C48E4F3}" destId="{95D7917E-3FFB-4DE9-9533-4708DF59EE99}" srcOrd="11" destOrd="0" presId="urn:microsoft.com/office/officeart/2005/8/layout/venn1"/>
    <dgm:cxn modelId="{75ACD35E-B7E2-4CB2-9E09-C38FFD3E9EAE}" type="presParOf" srcId="{1FCEBA98-BC70-482A-ACC0-EAEB7C48E4F3}" destId="{D407D2D9-8187-4E33-B6A3-899E905F6B62}" srcOrd="12" destOrd="0" presId="urn:microsoft.com/office/officeart/2005/8/layout/venn1"/>
    <dgm:cxn modelId="{A686F68D-9A48-48A9-82CB-815D85DC32B5}" type="presParOf" srcId="{1FCEBA98-BC70-482A-ACC0-EAEB7C48E4F3}" destId="{C8008D19-6071-41D0-B3A2-54A81BEDE32E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D18D0-75DF-4B6F-81E3-513A7C894AB5}">
      <dsp:nvSpPr>
        <dsp:cNvPr id="0" name=""/>
        <dsp:cNvSpPr/>
      </dsp:nvSpPr>
      <dsp:spPr>
        <a:xfrm>
          <a:off x="739304" y="-28344"/>
          <a:ext cx="3360024" cy="3360024"/>
        </a:xfrm>
        <a:prstGeom prst="circularArrow">
          <a:avLst>
            <a:gd name="adj1" fmla="val 5689"/>
            <a:gd name="adj2" fmla="val 340510"/>
            <a:gd name="adj3" fmla="val 12569294"/>
            <a:gd name="adj4" fmla="val 18165388"/>
            <a:gd name="adj5" fmla="val 5908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1CCD2-5C70-49AE-BF41-2C618D4C03DE}">
      <dsp:nvSpPr>
        <dsp:cNvPr id="0" name=""/>
        <dsp:cNvSpPr/>
      </dsp:nvSpPr>
      <dsp:spPr>
        <a:xfrm>
          <a:off x="1274630" y="133049"/>
          <a:ext cx="2289373" cy="11446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kern="1200" dirty="0" smtClean="0">
              <a:latin typeface="+mj-lt"/>
            </a:rPr>
            <a:t>Administración Pública</a:t>
          </a:r>
          <a:endParaRPr lang="es-MX" sz="2200" b="0" kern="1200" dirty="0">
            <a:latin typeface="+mj-lt"/>
          </a:endParaRPr>
        </a:p>
      </dsp:txBody>
      <dsp:txXfrm>
        <a:off x="1330509" y="188928"/>
        <a:ext cx="2177615" cy="1032928"/>
      </dsp:txXfrm>
    </dsp:sp>
    <dsp:sp modelId="{2346969E-262E-440D-B3C5-D3CB208C7794}">
      <dsp:nvSpPr>
        <dsp:cNvPr id="0" name=""/>
        <dsp:cNvSpPr/>
      </dsp:nvSpPr>
      <dsp:spPr>
        <a:xfrm>
          <a:off x="2548094" y="2338754"/>
          <a:ext cx="2289373" cy="11446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kern="1200" dirty="0" smtClean="0">
              <a:latin typeface="+mj-lt"/>
            </a:rPr>
            <a:t>Estado</a:t>
          </a:r>
          <a:endParaRPr lang="es-MX" sz="2200" b="0" kern="1200" dirty="0">
            <a:latin typeface="+mj-lt"/>
          </a:endParaRPr>
        </a:p>
      </dsp:txBody>
      <dsp:txXfrm>
        <a:off x="2603973" y="2394633"/>
        <a:ext cx="2177615" cy="1032928"/>
      </dsp:txXfrm>
    </dsp:sp>
    <dsp:sp modelId="{8D65A52E-8495-4BFA-B444-16F2EDC23C6E}">
      <dsp:nvSpPr>
        <dsp:cNvPr id="0" name=""/>
        <dsp:cNvSpPr/>
      </dsp:nvSpPr>
      <dsp:spPr>
        <a:xfrm>
          <a:off x="1165" y="2338754"/>
          <a:ext cx="2289373" cy="11446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kern="1200" dirty="0" smtClean="0">
              <a:latin typeface="+mj-lt"/>
            </a:rPr>
            <a:t>Gobierno</a:t>
          </a:r>
          <a:endParaRPr lang="es-MX" sz="2200" b="0" kern="1200" dirty="0">
            <a:latin typeface="+mj-lt"/>
          </a:endParaRPr>
        </a:p>
      </dsp:txBody>
      <dsp:txXfrm>
        <a:off x="57044" y="2394633"/>
        <a:ext cx="2177615" cy="1032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7056-B525-4163-AF93-8958DEF16DEB}">
      <dsp:nvSpPr>
        <dsp:cNvPr id="0" name=""/>
        <dsp:cNvSpPr/>
      </dsp:nvSpPr>
      <dsp:spPr>
        <a:xfrm>
          <a:off x="94227" y="799174"/>
          <a:ext cx="1342589" cy="442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kern="1200" dirty="0" smtClean="0">
              <a:latin typeface="+mj-lt"/>
            </a:rPr>
            <a:t>Promover</a:t>
          </a:r>
          <a:endParaRPr lang="es-MX" sz="2200" b="0" kern="1200" dirty="0">
            <a:latin typeface="+mj-lt"/>
          </a:endParaRPr>
        </a:p>
      </dsp:txBody>
      <dsp:txXfrm>
        <a:off x="94227" y="799174"/>
        <a:ext cx="1342589" cy="442444"/>
      </dsp:txXfrm>
    </dsp:sp>
    <dsp:sp modelId="{2D43AC0E-F0F8-4A2E-A704-54C3B024B9E1}">
      <dsp:nvSpPr>
        <dsp:cNvPr id="0" name=""/>
        <dsp:cNvSpPr/>
      </dsp:nvSpPr>
      <dsp:spPr>
        <a:xfrm>
          <a:off x="92701" y="664609"/>
          <a:ext cx="106796" cy="106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C6DF4-866E-4E35-8A19-1B175E4F3B1C}">
      <dsp:nvSpPr>
        <dsp:cNvPr id="0" name=""/>
        <dsp:cNvSpPr/>
      </dsp:nvSpPr>
      <dsp:spPr>
        <a:xfrm>
          <a:off x="167459" y="515094"/>
          <a:ext cx="106796" cy="106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FFF82-9397-4283-A7C5-027FAD94C80F}">
      <dsp:nvSpPr>
        <dsp:cNvPr id="0" name=""/>
        <dsp:cNvSpPr/>
      </dsp:nvSpPr>
      <dsp:spPr>
        <a:xfrm>
          <a:off x="346878" y="544997"/>
          <a:ext cx="167823" cy="167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75CB9-0FDF-4576-8197-632EE448BC8A}">
      <dsp:nvSpPr>
        <dsp:cNvPr id="0" name=""/>
        <dsp:cNvSpPr/>
      </dsp:nvSpPr>
      <dsp:spPr>
        <a:xfrm>
          <a:off x="496394" y="380530"/>
          <a:ext cx="106796" cy="106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B628B-6CD6-4983-908D-499D0006DB7C}">
      <dsp:nvSpPr>
        <dsp:cNvPr id="0" name=""/>
        <dsp:cNvSpPr/>
      </dsp:nvSpPr>
      <dsp:spPr>
        <a:xfrm>
          <a:off x="690764" y="320724"/>
          <a:ext cx="106796" cy="106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4BC18-2431-4814-8C18-4605E1312FD6}">
      <dsp:nvSpPr>
        <dsp:cNvPr id="0" name=""/>
        <dsp:cNvSpPr/>
      </dsp:nvSpPr>
      <dsp:spPr>
        <a:xfrm>
          <a:off x="929989" y="425384"/>
          <a:ext cx="106796" cy="106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F1CD6-8477-455E-A548-ACD4900B7B08}">
      <dsp:nvSpPr>
        <dsp:cNvPr id="0" name=""/>
        <dsp:cNvSpPr/>
      </dsp:nvSpPr>
      <dsp:spPr>
        <a:xfrm>
          <a:off x="1079505" y="500142"/>
          <a:ext cx="167823" cy="167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D09C0-553C-4C78-93D6-499D153EBD6E}">
      <dsp:nvSpPr>
        <dsp:cNvPr id="0" name=""/>
        <dsp:cNvSpPr/>
      </dsp:nvSpPr>
      <dsp:spPr>
        <a:xfrm>
          <a:off x="1288826" y="664609"/>
          <a:ext cx="106796" cy="106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E792E-9DC0-485C-A7E5-7311202D29AF}">
      <dsp:nvSpPr>
        <dsp:cNvPr id="0" name=""/>
        <dsp:cNvSpPr/>
      </dsp:nvSpPr>
      <dsp:spPr>
        <a:xfrm>
          <a:off x="1378536" y="829077"/>
          <a:ext cx="106796" cy="106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15849-0DE8-42B3-95D2-5270C5C80D7A}">
      <dsp:nvSpPr>
        <dsp:cNvPr id="0" name=""/>
        <dsp:cNvSpPr/>
      </dsp:nvSpPr>
      <dsp:spPr>
        <a:xfrm>
          <a:off x="601055" y="515094"/>
          <a:ext cx="274620" cy="2746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43D2E-1060-4971-BFE7-E00B750091A7}">
      <dsp:nvSpPr>
        <dsp:cNvPr id="0" name=""/>
        <dsp:cNvSpPr/>
      </dsp:nvSpPr>
      <dsp:spPr>
        <a:xfrm>
          <a:off x="17944" y="1083253"/>
          <a:ext cx="106796" cy="106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578A8-F51B-4EAA-8011-CD8A509D557B}">
      <dsp:nvSpPr>
        <dsp:cNvPr id="0" name=""/>
        <dsp:cNvSpPr/>
      </dsp:nvSpPr>
      <dsp:spPr>
        <a:xfrm>
          <a:off x="107653" y="1217817"/>
          <a:ext cx="167823" cy="167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E0300-54D5-4CB6-A28C-1F1655021DA8}">
      <dsp:nvSpPr>
        <dsp:cNvPr id="0" name=""/>
        <dsp:cNvSpPr/>
      </dsp:nvSpPr>
      <dsp:spPr>
        <a:xfrm>
          <a:off x="331926" y="1337430"/>
          <a:ext cx="244107" cy="244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0EF08-EAFA-4C21-ADC7-DF7501603CB0}">
      <dsp:nvSpPr>
        <dsp:cNvPr id="0" name=""/>
        <dsp:cNvSpPr/>
      </dsp:nvSpPr>
      <dsp:spPr>
        <a:xfrm>
          <a:off x="645909" y="1531800"/>
          <a:ext cx="106796" cy="106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87B16-889B-4E1F-9675-E78270F1B798}">
      <dsp:nvSpPr>
        <dsp:cNvPr id="0" name=""/>
        <dsp:cNvSpPr/>
      </dsp:nvSpPr>
      <dsp:spPr>
        <a:xfrm>
          <a:off x="705715" y="1337430"/>
          <a:ext cx="167823" cy="167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854E2-8CF4-48F3-94FB-4514B5D8E348}">
      <dsp:nvSpPr>
        <dsp:cNvPr id="0" name=""/>
        <dsp:cNvSpPr/>
      </dsp:nvSpPr>
      <dsp:spPr>
        <a:xfrm>
          <a:off x="855231" y="1546752"/>
          <a:ext cx="106796" cy="1067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FB6C6-1FCC-4A54-81B8-FF88A9048A4D}">
      <dsp:nvSpPr>
        <dsp:cNvPr id="0" name=""/>
        <dsp:cNvSpPr/>
      </dsp:nvSpPr>
      <dsp:spPr>
        <a:xfrm>
          <a:off x="989795" y="1307527"/>
          <a:ext cx="244107" cy="244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404D6-BC9E-4897-8976-A41934750A2C}">
      <dsp:nvSpPr>
        <dsp:cNvPr id="0" name=""/>
        <dsp:cNvSpPr/>
      </dsp:nvSpPr>
      <dsp:spPr>
        <a:xfrm>
          <a:off x="1318730" y="1247720"/>
          <a:ext cx="167823" cy="167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123E7-9073-4433-A4A8-E0874D6B37FA}">
      <dsp:nvSpPr>
        <dsp:cNvPr id="0" name=""/>
        <dsp:cNvSpPr/>
      </dsp:nvSpPr>
      <dsp:spPr>
        <a:xfrm>
          <a:off x="1486553" y="544748"/>
          <a:ext cx="492874" cy="940950"/>
        </a:xfrm>
        <a:prstGeom prst="chevron">
          <a:avLst>
            <a:gd name="adj" fmla="val 6231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B1C01-972A-4E95-AD7A-BAAE28C77CA1}">
      <dsp:nvSpPr>
        <dsp:cNvPr id="0" name=""/>
        <dsp:cNvSpPr/>
      </dsp:nvSpPr>
      <dsp:spPr>
        <a:xfrm>
          <a:off x="1979427" y="545205"/>
          <a:ext cx="1344202" cy="94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kern="1200" dirty="0" smtClean="0">
              <a:latin typeface="+mj-lt"/>
            </a:rPr>
            <a:t>Respetar</a:t>
          </a:r>
          <a:endParaRPr lang="es-MX" sz="2200" b="0" kern="1200" dirty="0">
            <a:latin typeface="+mj-lt"/>
          </a:endParaRPr>
        </a:p>
      </dsp:txBody>
      <dsp:txXfrm>
        <a:off x="1979427" y="545205"/>
        <a:ext cx="1344202" cy="940941"/>
      </dsp:txXfrm>
    </dsp:sp>
    <dsp:sp modelId="{FA9D7B10-F495-478F-B620-7BD6FAC90CA1}">
      <dsp:nvSpPr>
        <dsp:cNvPr id="0" name=""/>
        <dsp:cNvSpPr/>
      </dsp:nvSpPr>
      <dsp:spPr>
        <a:xfrm>
          <a:off x="3323630" y="544748"/>
          <a:ext cx="492874" cy="940950"/>
        </a:xfrm>
        <a:prstGeom prst="chevron">
          <a:avLst>
            <a:gd name="adj" fmla="val 6231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7211F-85F4-413B-B6E7-073B78B44A10}">
      <dsp:nvSpPr>
        <dsp:cNvPr id="0" name=""/>
        <dsp:cNvSpPr/>
      </dsp:nvSpPr>
      <dsp:spPr>
        <a:xfrm>
          <a:off x="3816504" y="545205"/>
          <a:ext cx="1344202" cy="94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kern="1200" dirty="0" smtClean="0">
              <a:latin typeface="+mj-lt"/>
            </a:rPr>
            <a:t>Proteger</a:t>
          </a:r>
          <a:endParaRPr lang="es-MX" sz="2200" b="0" kern="1200" dirty="0">
            <a:latin typeface="+mj-lt"/>
          </a:endParaRPr>
        </a:p>
      </dsp:txBody>
      <dsp:txXfrm>
        <a:off x="3816504" y="545205"/>
        <a:ext cx="1344202" cy="940941"/>
      </dsp:txXfrm>
    </dsp:sp>
    <dsp:sp modelId="{E38D2AA7-7EDF-4C79-BC0A-079F5A6054A0}">
      <dsp:nvSpPr>
        <dsp:cNvPr id="0" name=""/>
        <dsp:cNvSpPr/>
      </dsp:nvSpPr>
      <dsp:spPr>
        <a:xfrm>
          <a:off x="5160706" y="544748"/>
          <a:ext cx="492874" cy="940950"/>
        </a:xfrm>
        <a:prstGeom prst="chevron">
          <a:avLst>
            <a:gd name="adj" fmla="val 6231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F1CB8-AF73-49DA-AF1E-61A4DC873CFB}">
      <dsp:nvSpPr>
        <dsp:cNvPr id="0" name=""/>
        <dsp:cNvSpPr/>
      </dsp:nvSpPr>
      <dsp:spPr>
        <a:xfrm>
          <a:off x="5653580" y="524389"/>
          <a:ext cx="1719125" cy="1027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kern="1200" dirty="0" smtClean="0">
              <a:latin typeface="+mj-lt"/>
            </a:rPr>
            <a:t>Garantizar</a:t>
          </a:r>
          <a:endParaRPr lang="es-MX" sz="2200" b="0" kern="1200" dirty="0">
            <a:latin typeface="+mj-lt"/>
          </a:endParaRPr>
        </a:p>
      </dsp:txBody>
      <dsp:txXfrm>
        <a:off x="5905340" y="674902"/>
        <a:ext cx="1215605" cy="726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0FBCE-ECA1-453A-B152-BBDDD198E8BA}">
      <dsp:nvSpPr>
        <dsp:cNvPr id="0" name=""/>
        <dsp:cNvSpPr/>
      </dsp:nvSpPr>
      <dsp:spPr>
        <a:xfrm>
          <a:off x="3152" y="0"/>
          <a:ext cx="3162893" cy="59706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i="0" kern="1200" dirty="0" smtClean="0">
              <a:solidFill>
                <a:schemeClr val="bg1">
                  <a:lumMod val="95000"/>
                </a:schemeClr>
              </a:solidFill>
              <a:latin typeface="+mj-lt"/>
              <a:ea typeface="+mn-ea"/>
              <a:cs typeface="+mn-cs"/>
            </a:rPr>
            <a:t>Art. 16 LGRA</a:t>
          </a:r>
          <a:endParaRPr lang="es-MX" sz="2200" b="1" i="0" kern="1200" dirty="0">
            <a:solidFill>
              <a:schemeClr val="bg1">
                <a:lumMod val="95000"/>
              </a:schemeClr>
            </a:solidFill>
            <a:latin typeface="+mj-lt"/>
          </a:endParaRPr>
        </a:p>
      </dsp:txBody>
      <dsp:txXfrm>
        <a:off x="3152" y="0"/>
        <a:ext cx="3013627" cy="597063"/>
      </dsp:txXfrm>
    </dsp:sp>
    <dsp:sp modelId="{B954DB2F-EDF8-45AF-99D5-FB821B246F02}">
      <dsp:nvSpPr>
        <dsp:cNvPr id="0" name=""/>
        <dsp:cNvSpPr/>
      </dsp:nvSpPr>
      <dsp:spPr>
        <a:xfrm>
          <a:off x="2533467" y="0"/>
          <a:ext cx="3162893" cy="597063"/>
        </a:xfrm>
        <a:prstGeom prst="chevron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2451115"/>
                <a:satOff val="-3409"/>
                <a:lumOff val="-130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i="0" kern="1200" dirty="0" smtClean="0">
              <a:solidFill>
                <a:schemeClr val="bg1">
                  <a:lumMod val="95000"/>
                </a:schemeClr>
              </a:solidFill>
              <a:latin typeface="+mj-lt"/>
              <a:ea typeface="+mn-ea"/>
              <a:cs typeface="+mn-cs"/>
            </a:rPr>
            <a:t>Lineamientos</a:t>
          </a:r>
          <a:endParaRPr lang="es-MX" sz="2200" b="1" i="0" kern="1200" dirty="0" smtClean="0">
            <a:solidFill>
              <a:schemeClr val="bg1">
                <a:lumMod val="95000"/>
              </a:schemeClr>
            </a:solidFill>
            <a:latin typeface="+mj-lt"/>
          </a:endParaRPr>
        </a:p>
      </dsp:txBody>
      <dsp:txXfrm>
        <a:off x="2831999" y="0"/>
        <a:ext cx="2565830" cy="597063"/>
      </dsp:txXfrm>
    </dsp:sp>
    <dsp:sp modelId="{05E44056-3E12-4B3F-AB34-19D45FB5E46F}">
      <dsp:nvSpPr>
        <dsp:cNvPr id="0" name=""/>
        <dsp:cNvSpPr/>
      </dsp:nvSpPr>
      <dsp:spPr>
        <a:xfrm>
          <a:off x="5063781" y="0"/>
          <a:ext cx="3162893" cy="597063"/>
        </a:xfrm>
        <a:prstGeom prst="chevron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4902230"/>
                <a:satOff val="-6819"/>
                <a:lumOff val="-2615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i="0" kern="1200" dirty="0" smtClean="0">
              <a:solidFill>
                <a:schemeClr val="bg1">
                  <a:lumMod val="95000"/>
                </a:schemeClr>
              </a:solidFill>
              <a:latin typeface="+mj-lt"/>
            </a:rPr>
            <a:t>Código de Ética</a:t>
          </a:r>
          <a:endParaRPr lang="es-MX" sz="2200" b="1" i="0" kern="1200" dirty="0">
            <a:solidFill>
              <a:schemeClr val="bg1">
                <a:lumMod val="95000"/>
              </a:schemeClr>
            </a:solidFill>
            <a:latin typeface="+mj-lt"/>
          </a:endParaRPr>
        </a:p>
      </dsp:txBody>
      <dsp:txXfrm>
        <a:off x="5362313" y="0"/>
        <a:ext cx="2565830" cy="597063"/>
      </dsp:txXfrm>
    </dsp:sp>
    <dsp:sp modelId="{50C51E68-E041-467A-A065-B3C85E84A5C5}">
      <dsp:nvSpPr>
        <dsp:cNvPr id="0" name=""/>
        <dsp:cNvSpPr/>
      </dsp:nvSpPr>
      <dsp:spPr>
        <a:xfrm>
          <a:off x="7594096" y="0"/>
          <a:ext cx="3162893" cy="597063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tint val="20000"/>
                <a:satMod val="180000"/>
                <a:lumMod val="98000"/>
              </a:schemeClr>
            </a:gs>
            <a:gs pos="40000">
              <a:schemeClr val="accent5">
                <a:hueOff val="-7353344"/>
                <a:satOff val="-10228"/>
                <a:lumOff val="-3922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>
              <a:solidFill>
                <a:schemeClr val="tx1"/>
              </a:solidFill>
              <a:latin typeface="+mj-lt"/>
            </a:rPr>
            <a:t>Código de Conducta</a:t>
          </a:r>
          <a:endParaRPr lang="es-MX" sz="2200" b="1" kern="1200" dirty="0">
            <a:solidFill>
              <a:schemeClr val="tx1"/>
            </a:solidFill>
            <a:latin typeface="+mj-lt"/>
          </a:endParaRPr>
        </a:p>
      </dsp:txBody>
      <dsp:txXfrm>
        <a:off x="7892628" y="0"/>
        <a:ext cx="2565830" cy="597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26E41-55A3-4347-8C98-1ACC9E052092}">
      <dsp:nvSpPr>
        <dsp:cNvPr id="0" name=""/>
        <dsp:cNvSpPr/>
      </dsp:nvSpPr>
      <dsp:spPr>
        <a:xfrm>
          <a:off x="3303341" y="1172147"/>
          <a:ext cx="1543791" cy="15439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820B4A6-A57B-4136-B974-31AE3AFFACB9}">
      <dsp:nvSpPr>
        <dsp:cNvPr id="0" name=""/>
        <dsp:cNvSpPr/>
      </dsp:nvSpPr>
      <dsp:spPr>
        <a:xfrm>
          <a:off x="3190773" y="-32933"/>
          <a:ext cx="1768927" cy="9466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0" kern="1200" smtClean="0">
              <a:latin typeface="+mj-lt"/>
            </a:rPr>
            <a:t>Interés Público</a:t>
          </a:r>
          <a:endParaRPr lang="es-MX" sz="2200" b="0" kern="1200" dirty="0">
            <a:latin typeface="+mj-lt"/>
          </a:endParaRPr>
        </a:p>
      </dsp:txBody>
      <dsp:txXfrm>
        <a:off x="3190773" y="-32933"/>
        <a:ext cx="1768927" cy="946646"/>
      </dsp:txXfrm>
    </dsp:sp>
    <dsp:sp modelId="{D25FD425-E009-429D-8F42-DB936901819C}">
      <dsp:nvSpPr>
        <dsp:cNvPr id="0" name=""/>
        <dsp:cNvSpPr/>
      </dsp:nvSpPr>
      <dsp:spPr>
        <a:xfrm>
          <a:off x="3756186" y="1389876"/>
          <a:ext cx="1543791" cy="1543980"/>
        </a:xfrm>
        <a:prstGeom prst="ellipse">
          <a:avLst/>
        </a:prstGeom>
        <a:solidFill>
          <a:schemeClr val="accent5">
            <a:alpha val="50000"/>
            <a:hueOff val="-1225557"/>
            <a:satOff val="-1705"/>
            <a:lumOff val="-65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CDA1CEB7-7E6C-4D03-96CA-191DFEAB9AA1}">
      <dsp:nvSpPr>
        <dsp:cNvPr id="0" name=""/>
        <dsp:cNvSpPr/>
      </dsp:nvSpPr>
      <dsp:spPr>
        <a:xfrm>
          <a:off x="5490379" y="866380"/>
          <a:ext cx="1672440" cy="10413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0" kern="1200" smtClean="0">
              <a:latin typeface="+mj-lt"/>
            </a:rPr>
            <a:t>Respeto</a:t>
          </a:r>
          <a:endParaRPr lang="es-MX" sz="2200" b="0" kern="1200" dirty="0">
            <a:latin typeface="+mj-lt"/>
          </a:endParaRPr>
        </a:p>
      </dsp:txBody>
      <dsp:txXfrm>
        <a:off x="5490379" y="866380"/>
        <a:ext cx="1672440" cy="1041311"/>
      </dsp:txXfrm>
    </dsp:sp>
    <dsp:sp modelId="{9B73056B-1795-4EF7-9857-45DBC4DFC3E7}">
      <dsp:nvSpPr>
        <dsp:cNvPr id="0" name=""/>
        <dsp:cNvSpPr/>
      </dsp:nvSpPr>
      <dsp:spPr>
        <a:xfrm>
          <a:off x="3867468" y="1879765"/>
          <a:ext cx="1543791" cy="1543980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62A30F0-2AC6-46DD-A832-F814024D30CB}">
      <dsp:nvSpPr>
        <dsp:cNvPr id="0" name=""/>
        <dsp:cNvSpPr/>
      </dsp:nvSpPr>
      <dsp:spPr>
        <a:xfrm>
          <a:off x="5491788" y="2226534"/>
          <a:ext cx="2678311" cy="11123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smtClean="0">
              <a:latin typeface="+mj-lt"/>
            </a:rPr>
            <a:t>Igualdad y no discriminación</a:t>
          </a:r>
          <a:endParaRPr lang="es-MX" sz="2200" b="1" kern="1200" dirty="0">
            <a:latin typeface="+mj-lt"/>
          </a:endParaRPr>
        </a:p>
      </dsp:txBody>
      <dsp:txXfrm>
        <a:off x="5491788" y="2226534"/>
        <a:ext cx="2678311" cy="1112309"/>
      </dsp:txXfrm>
    </dsp:sp>
    <dsp:sp modelId="{012EA223-C5F8-447E-8CDC-C09B3FFB93C2}">
      <dsp:nvSpPr>
        <dsp:cNvPr id="0" name=""/>
        <dsp:cNvSpPr/>
      </dsp:nvSpPr>
      <dsp:spPr>
        <a:xfrm>
          <a:off x="3554207" y="2272624"/>
          <a:ext cx="1543791" cy="1543980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6B3DCEB-BADD-4761-92B6-BD5D18056655}">
      <dsp:nvSpPr>
        <dsp:cNvPr id="0" name=""/>
        <dsp:cNvSpPr/>
      </dsp:nvSpPr>
      <dsp:spPr>
        <a:xfrm>
          <a:off x="4782443" y="3616787"/>
          <a:ext cx="2091279" cy="11493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0" kern="1200" smtClean="0">
              <a:latin typeface="+mj-lt"/>
            </a:rPr>
            <a:t>Cooperación y Liderazgo</a:t>
          </a:r>
          <a:endParaRPr lang="es-MX" sz="2200" b="0" kern="1200" dirty="0">
            <a:latin typeface="+mj-lt"/>
          </a:endParaRPr>
        </a:p>
      </dsp:txBody>
      <dsp:txXfrm>
        <a:off x="4782443" y="3616787"/>
        <a:ext cx="2091279" cy="1149379"/>
      </dsp:txXfrm>
    </dsp:sp>
    <dsp:sp modelId="{E5FAD004-6FA5-41BB-AC6A-2C475FFB380B}">
      <dsp:nvSpPr>
        <dsp:cNvPr id="0" name=""/>
        <dsp:cNvSpPr/>
      </dsp:nvSpPr>
      <dsp:spPr>
        <a:xfrm>
          <a:off x="3052475" y="2272624"/>
          <a:ext cx="1543791" cy="1543980"/>
        </a:xfrm>
        <a:prstGeom prst="ellipse">
          <a:avLst/>
        </a:prstGeom>
        <a:solidFill>
          <a:schemeClr val="accent5">
            <a:alpha val="50000"/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6A25D622-E510-4A94-902A-C6240CEA6A84}">
      <dsp:nvSpPr>
        <dsp:cNvPr id="0" name=""/>
        <dsp:cNvSpPr/>
      </dsp:nvSpPr>
      <dsp:spPr>
        <a:xfrm>
          <a:off x="1437926" y="3682654"/>
          <a:ext cx="1768927" cy="10176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latin typeface="+mj-lt"/>
            </a:rPr>
            <a:t>Respeto a los DH</a:t>
          </a:r>
          <a:endParaRPr lang="es-MX" sz="2200" b="1" kern="1200" dirty="0">
            <a:latin typeface="+mj-lt"/>
          </a:endParaRPr>
        </a:p>
      </dsp:txBody>
      <dsp:txXfrm>
        <a:off x="1437926" y="3682654"/>
        <a:ext cx="1768927" cy="1017645"/>
      </dsp:txXfrm>
    </dsp:sp>
    <dsp:sp modelId="{08B4E432-C427-49B7-ABB0-B003369B25D3}">
      <dsp:nvSpPr>
        <dsp:cNvPr id="0" name=""/>
        <dsp:cNvSpPr/>
      </dsp:nvSpPr>
      <dsp:spPr>
        <a:xfrm>
          <a:off x="2739214" y="1879765"/>
          <a:ext cx="1543791" cy="1543980"/>
        </a:xfrm>
        <a:prstGeom prst="ellipse">
          <a:avLst/>
        </a:prstGeom>
        <a:solidFill>
          <a:schemeClr val="accent5">
            <a:alpha val="50000"/>
            <a:hueOff val="-6127787"/>
            <a:satOff val="-8523"/>
            <a:lumOff val="-326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5D7917E-3FFB-4DE9-9533-4708DF59EE99}">
      <dsp:nvSpPr>
        <dsp:cNvPr id="0" name=""/>
        <dsp:cNvSpPr/>
      </dsp:nvSpPr>
      <dsp:spPr>
        <a:xfrm>
          <a:off x="859005" y="2191685"/>
          <a:ext cx="1640278" cy="11123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latin typeface="+mj-lt"/>
            </a:rPr>
            <a:t>Equidad de género</a:t>
          </a:r>
          <a:endParaRPr lang="es-MX" sz="2200" b="1" kern="1200" dirty="0">
            <a:latin typeface="+mj-lt"/>
          </a:endParaRPr>
        </a:p>
      </dsp:txBody>
      <dsp:txXfrm>
        <a:off x="859005" y="2191685"/>
        <a:ext cx="1640278" cy="1112309"/>
      </dsp:txXfrm>
    </dsp:sp>
    <dsp:sp modelId="{D407D2D9-8187-4E33-B6A3-899E905F6B62}">
      <dsp:nvSpPr>
        <dsp:cNvPr id="0" name=""/>
        <dsp:cNvSpPr/>
      </dsp:nvSpPr>
      <dsp:spPr>
        <a:xfrm>
          <a:off x="2850495" y="1389876"/>
          <a:ext cx="1543791" cy="1543980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C8008D19-6071-41D0-B3A2-54A81BEDE32E}">
      <dsp:nvSpPr>
        <dsp:cNvPr id="0" name=""/>
        <dsp:cNvSpPr/>
      </dsp:nvSpPr>
      <dsp:spPr>
        <a:xfrm>
          <a:off x="647714" y="866380"/>
          <a:ext cx="2352321" cy="10413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0" kern="1200" smtClean="0">
              <a:latin typeface="+mj-lt"/>
            </a:rPr>
            <a:t>Entorno Cultural  y Ecológico</a:t>
          </a:r>
          <a:endParaRPr lang="es-MX" sz="2200" b="0" kern="1200" dirty="0">
            <a:latin typeface="+mj-lt"/>
          </a:endParaRPr>
        </a:p>
      </dsp:txBody>
      <dsp:txXfrm>
        <a:off x="647714" y="866380"/>
        <a:ext cx="2352321" cy="1041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26720-C678-4E23-9E49-A3A59869298D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9946-E86B-4DD0-B2FA-A198536AD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0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MX" b="1" baseline="0" dirty="0" smtClean="0"/>
          </a:p>
          <a:p>
            <a:endParaRPr lang="es-MX" b="1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AB7F-2D55-415D-B610-D858AA4D82B5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5809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9392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6588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4597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499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176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PRINCIPALES ASPECTOS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Constitución y Tratados Internacionales, </a:t>
            </a:r>
            <a:r>
              <a:rPr lang="es-MX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 una relación de coordinación, la interpretación de DDHH debe hacerse armónicamente (nacional e internacional).</a:t>
            </a: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se refiere a DH establecidos en un Tratado Internacional, refiere no solo los Tratados de DH, sino cualquier tratado que los contenga.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MX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 los Tratados Internacionales (210) de DH son constitución, porque así se reconocen. Por tanto cualquier ley, acto de autoridad contrario a ello, es inconstitucional.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Contradicción</a:t>
            </a: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tesis 293/2011 resuelta por la SCJN (24 de junio de 2011), abordaron primordialmente 2 temas: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Jerarquía normativa y la relación de la CPEUM y los Tratados Internacionales de DDHH de los que México es parte; y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obligatoriedad de la jurisprudencia de la Corte Interamericana de DDHH (resoluciones en aquellos en los que México sea parte y vincula a todos los jueces del país, siempre que contengan un beneficio a la persona - Pro Persona -).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MX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partir de ese momento, </a:t>
            </a:r>
            <a:r>
              <a:rPr lang="es-MX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Jurisprudencia</a:t>
            </a: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implica revisar también el Sistema Interamericano (criterios) porque son VINCULANTES.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MX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TANTO, ¿DÓNDE SE ENCUENTRAN DDHH?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Normativa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Tratados Internacionales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Jurisprudencia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DDHH Libre desarrollo de la personalidad (no está en la CPEUM), sino que fue una determinación jurisprudencial.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Ej. Cambio nombre de una persona que cambió su imagen sexo-genérica (2004).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Ej. reconocer el divorcio </a:t>
            </a:r>
            <a:r>
              <a:rPr lang="es-MX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incausado</a:t>
            </a: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pues determinó que cualquier Código Civil que regule alguna causal está violando el DH Libre desarrollo de la personalidad.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Ej. Marihuana, consumo lúdico.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Ej. Orden de los apellidos, corresponde determinarlo no a la ley, sino a las personas que lo determinen, porque poner el nombre paterno primero, implica una visión patriarcal.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MX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401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0608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0" baseline="0" dirty="0" smtClean="0"/>
              <a:t>La AP sirve p</a:t>
            </a:r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 el correcto funcionamiento de un Estado, es la</a:t>
            </a: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ncargada de ejecutar las tareas de gobierno,</a:t>
            </a:r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pro del interés público</a:t>
            </a:r>
            <a:endParaRPr lang="es-MX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b="1" baseline="0" dirty="0" smtClean="0"/>
          </a:p>
          <a:p>
            <a:r>
              <a:rPr lang="es-MX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 otras funciones, debe buscar: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Satisfacer las necesidades de la ciudadanía.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Establecer y crear una buena comunicación entre el gobierno y la ciudadanía y/o sociedad.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Agenda de modernización administrativa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l">
              <a:defRPr/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Requiere la atención de temas complejos a mediano y largo plazo, 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derechos humanos y la erradicación de la desigualdad entre hombres y mujeres 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(además de recuperar confianza).</a:t>
            </a:r>
          </a:p>
          <a:p>
            <a:pPr algn="ctr">
              <a:defRPr/>
            </a:pP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MX" b="1" baseline="0" dirty="0" smtClean="0"/>
          </a:p>
          <a:p>
            <a:pPr marL="0" indent="0">
              <a:buNone/>
            </a:pPr>
            <a:endParaRPr lang="es-MX" sz="1200" b="1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AB7F-2D55-415D-B610-D858AA4D82B5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9408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MX" b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49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MX" b="1" baseline="0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4600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1200" b="1" dirty="0" smtClean="0">
                <a:latin typeface="Futura Bk BT"/>
              </a:rPr>
              <a:t>Constitución</a:t>
            </a:r>
            <a:r>
              <a:rPr lang="es-MX" sz="1200" b="1" baseline="0" dirty="0" smtClean="0">
                <a:latin typeface="Futura Bk BT"/>
              </a:rPr>
              <a:t> Política de la </a:t>
            </a:r>
            <a:r>
              <a:rPr lang="es-MX" sz="1200" b="1" baseline="0" dirty="0" err="1" smtClean="0">
                <a:latin typeface="Futura Bk BT"/>
              </a:rPr>
              <a:t>CdMx</a:t>
            </a:r>
            <a:endParaRPr lang="es-MX" sz="1200" b="1" dirty="0" smtClean="0">
              <a:latin typeface="Futura Bk BT"/>
            </a:endParaRPr>
          </a:p>
          <a:p>
            <a:pPr marL="0" indent="0" algn="just">
              <a:buNone/>
            </a:pPr>
            <a:r>
              <a:rPr lang="es-MX" b="1" dirty="0" smtClean="0"/>
              <a:t>Artículo 64.1.</a:t>
            </a:r>
            <a:r>
              <a:rPr lang="es-MX" b="1" baseline="0" dirty="0" smtClean="0"/>
              <a:t> </a:t>
            </a:r>
            <a:r>
              <a:rPr lang="es-MX" b="0" baseline="0" dirty="0" smtClean="0"/>
              <a:t>…s</a:t>
            </a:r>
            <a:r>
              <a:rPr lang="es-MX" dirty="0" smtClean="0"/>
              <a:t>e reputarán personas servidoras públicas de la Ciudad de México, los miembros de los poderes ejecutivo, legislativo y judicial, los integrantes de las alcaldías, los miembros de los organismos autónomos y en general toda persona que desempeñe un empleo, cargo, función, mandato o comisión de cualquier naturaleza ante éstos; </a:t>
            </a:r>
            <a:r>
              <a:rPr lang="es-MX" b="1" dirty="0" smtClean="0"/>
              <a:t>así como las personas que ejerzan actos de autoridad</a:t>
            </a:r>
            <a:r>
              <a:rPr lang="es-MX" dirty="0" smtClean="0"/>
              <a:t>, recursos públicos o contraten con entes públicos la ejecución de obra o servicios públicos, de adquisiciones, de subrogación de funciones o reciban concesiones.</a:t>
            </a:r>
            <a:endParaRPr lang="es-MX" sz="1200" dirty="0" smtClean="0">
              <a:latin typeface="Futura Bk BT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8799946-E86B-4DD0-B2FA-A198536AD101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110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4803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540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CPEUM, Artículo 109. Los servidores públicos y particulares que incurran en </a:t>
            </a:r>
            <a:r>
              <a:rPr lang="es-MX" dirty="0" smtClean="0">
                <a:solidFill>
                  <a:srgbClr val="7030A0"/>
                </a:solidFill>
              </a:rPr>
              <a:t>responsabilidad</a:t>
            </a:r>
            <a:r>
              <a:rPr lang="es-MX" dirty="0" smtClean="0"/>
              <a:t> frente al Estado, serán sancionados conforme a lo siguiente:</a:t>
            </a:r>
          </a:p>
          <a:p>
            <a:endParaRPr lang="es-MX" sz="1200" dirty="0" smtClean="0"/>
          </a:p>
          <a:p>
            <a:r>
              <a:rPr lang="es-MX" sz="1200" dirty="0" smtClean="0"/>
              <a:t>Se aplicarán sanciones administrativas a los servidores públicos por los actos u omisiones que afecten la </a:t>
            </a:r>
            <a:r>
              <a:rPr lang="es-MX" sz="1200" b="1" dirty="0" smtClean="0">
                <a:solidFill>
                  <a:srgbClr val="7030A0"/>
                </a:solidFill>
              </a:rPr>
              <a:t>legalidad, honradez, lealtad, imparcialidad y eficiencia</a:t>
            </a:r>
            <a:r>
              <a:rPr lang="es-MX" sz="1200" dirty="0" smtClean="0"/>
              <a:t> que deban observar en el desempeño de sus empleos, cargos o comisiones. </a:t>
            </a:r>
            <a:endParaRPr lang="es-MX" dirty="0" smtClean="0"/>
          </a:p>
          <a:p>
            <a:endParaRPr lang="es-MX" dirty="0" smtClean="0"/>
          </a:p>
          <a:p>
            <a:r>
              <a:rPr lang="es-ES_tradnl" sz="1200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Ley General de Responsabilidades Administrativas </a:t>
            </a:r>
          </a:p>
          <a:p>
            <a:r>
              <a:rPr lang="es-ES_tradnl" sz="1200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Ley General del Sistema Nacional Anticorrupción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8799946-E86B-4DD0-B2FA-A198536AD101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121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s-MX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083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SEXTO de los Lineamientos.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Código de Ética que emitan las Secretarías y los Órganos Internos de Control deberá establecer un catálogo de valores y sus definiciones, tomando como base los siguientes: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Interés Público: Las personas servidoras públicas actúan buscando en todo momento la máxima atención de las necesidades y demandas de la sociedad por encima de intereses y beneficios particulares, ajenos a la satisfacción colectiva.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Respeto: Las personas servidoras públicas se conducen con austeridad y sin ostentación, y otorgan un trato digno y cordial a las personas en general y a sus compañeros y compañeras de trabajo, superiores y subordinados, considerando sus derechos, de tal manera que propician el diálogo cortés y la aplicación armónica de instrumentos que conduzcan al entendimiento, a través de la eficacia y el interés público.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Respeto a los Derechos Humanos: Las personas servidoras públicas respetan los derechos humanos, y en el ámbito de sus competencias y atribuciones, los garantizan, promueven y protegen de conformidad con los Principios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de: Universalidad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establece que los derechos humanos corresponden a toda persona por el simple hecho de serlo;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Interdependencia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implica que los derechos humanos se encuentran vinculados íntimamente entre sí;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Indivisibilidad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refiere que los derechos humanos conforman una totalidad de tal forma que son complementarios e inseparables, </a:t>
            </a:r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de Progresividad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prevé que los derechos humanos están en constante evolución y bajo ninguna circunstancia se justifica un retroceso en su protección.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Igualdad y no discriminación: Las personas servidoras públicas prestan sus servicios a todas las personas sin distinción, exclusión, restricción, o preferencia basada en el origen étnico o nacional, el color de piel, la cultura, el sexo, el género, la edad, las discapacidades, la condición social, económica, de salud o jurídica, la religión, la apariencia física, las características genéticas, la situación migratoria, el embarazo, la lengua, las opiniones, las preferencias sexuales, la identidad o filiación política, el estado civil, la situación familiar, las responsabilidades familiares, el idioma, los antecedentes penales o en cualquier otro motivo.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Equidad de género: Las personas servidoras públicas, en el ámbito de sus competencias y atribuciones, garantizan que tanto mujeres como hombres accedan con las mismas condiciones, posibilidades y oportunidades a los bienes y servicios públicos; a los programas y beneficios institucionales, y a los empleos, cargos y comisiones gubernamentales.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f)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Entorno Cultural y Ecológico: Las personas servidoras públicas en el desarrollo de sus actividades evitan la afectación del patrimonio cultural de cualquier nación y de los ecosistemas del planeta; asumen una férrea voluntad de respeto, defensa y preservación de la cultura y del medio ambiente, y en el ejercicio de sus funciones y conforme a sus atribuciones, promueven en la sociedad la protección y conservación de la cultura y el medio ambiente, al ser el principal legado para las generaciones futuras.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g)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Cooperación: Las personas servidoras públicas colaboran entre sí y propician el trabajo en equipo para alcanzar los objetivos comunes previstos en los planes y programas gubernamentales, generando así una plena vocación de servicio público en beneficio de la colectividad y confianza de la ciudadanía en sus instituciones.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h)</a:t>
            </a:r>
            <a:r>
              <a:rPr lang="es-E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Liderazgo: Las personas servidoras públicas son guía, ejemplo y promotoras del Código de Ética y las Reglas de Integridad; fomentan y aplican en el desempeño de sus funciones los principios que la Constitución y la ley les imponen, así como aquellos valores adicionales que por su importancia son intrínsecos a la función pública.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3004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4" name="Google Shape;74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10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481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05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749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="1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AB7F-2D55-415D-B610-D858AA4D82B5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4884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La igualdad y no discriminación, es uno de los principios más importantes en materia de derechos humanos, ya que permite el goce y disfrute de todos los demás derechos.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7023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43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99946-E86B-4DD0-B2FA-A198536AD101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27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519-B16E-4078-A3FC-AF54B9045E15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F20D-D741-46F6-B2A7-6070CBA81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273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519-B16E-4078-A3FC-AF54B9045E15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F20D-D741-46F6-B2A7-6070CBA81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24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519-B16E-4078-A3FC-AF54B9045E15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F20D-D741-46F6-B2A7-6070CBA81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16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020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519-B16E-4078-A3FC-AF54B9045E15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F20D-D741-46F6-B2A7-6070CBA81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14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519-B16E-4078-A3FC-AF54B9045E15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F20D-D741-46F6-B2A7-6070CBA81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42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519-B16E-4078-A3FC-AF54B9045E15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F20D-D741-46F6-B2A7-6070CBA81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46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519-B16E-4078-A3FC-AF54B9045E15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F20D-D741-46F6-B2A7-6070CBA81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69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519-B16E-4078-A3FC-AF54B9045E15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F20D-D741-46F6-B2A7-6070CBA81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36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519-B16E-4078-A3FC-AF54B9045E15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F20D-D741-46F6-B2A7-6070CBA81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719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519-B16E-4078-A3FC-AF54B9045E15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F20D-D741-46F6-B2A7-6070CBA81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779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6519-B16E-4078-A3FC-AF54B9045E15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F20D-D741-46F6-B2A7-6070CBA81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09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6519-B16E-4078-A3FC-AF54B9045E15}" type="datetimeFigureOut">
              <a:rPr lang="es-MX" smtClean="0"/>
              <a:t>08/01/2024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3F20D-D741-46F6-B2A7-6070CBA81A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7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youtu.be/f3Yg3ics4Q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X0w5H6UBu3o" TargetMode="External"/><Relationship Id="rId5" Type="http://schemas.openxmlformats.org/officeDocument/2006/relationships/hyperlink" Target="https://www.bing.com/videos/search?&amp;q=Resumen+del+caso+(sentencia)+Rosendo+Radilla+Pacheco+contra+M%c3%a9xico+en+la+Corte+Interamericana+-+Bing+video&amp;docid=603541925595920690&amp;mid=7C9AEC25FBE5C35559437C9AEC25FBE5C3555943&amp;view=detail&amp;FORM=VDQVAP&amp;rvsmid=2EC96BA96AC9815A67BD2EC96BA96AC9815A67BD&amp;ajaxhist=0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mdpdh.org/2022/12/15/la-sentencia-de-la-corte-idh-caso-radilla-pacheco-vs-estados-unidos-mexicanos-2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xmlns="" id="{6172DA95-412F-4DD5-A7FB-015735F3E0E1}"/>
              </a:ext>
            </a:extLst>
          </p:cNvPr>
          <p:cNvSpPr txBox="1">
            <a:spLocks/>
          </p:cNvSpPr>
          <p:nvPr/>
        </p:nvSpPr>
        <p:spPr>
          <a:xfrm>
            <a:off x="955177" y="1767232"/>
            <a:ext cx="10696969" cy="3137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Maestría en Administración Pública</a:t>
            </a:r>
          </a:p>
          <a:p>
            <a:pPr algn="ctr"/>
            <a:r>
              <a:rPr lang="es-MX" sz="4600" b="1" dirty="0" smtClean="0">
                <a:solidFill>
                  <a:srgbClr val="33CC33"/>
                </a:solidFill>
              </a:rPr>
              <a:t> </a:t>
            </a:r>
          </a:p>
          <a:p>
            <a:pPr algn="ctr"/>
            <a:r>
              <a:rPr lang="es-MX" sz="4600" b="1" dirty="0">
                <a:solidFill>
                  <a:srgbClr val="33CC33"/>
                </a:solidFill>
              </a:rPr>
              <a:t>Derechos Humanos y Equidad de Género </a:t>
            </a:r>
          </a:p>
          <a:p>
            <a:pPr algn="ctr"/>
            <a:endParaRPr lang="es-MX" sz="3300" dirty="0" smtClean="0">
              <a:solidFill>
                <a:srgbClr val="7030A0"/>
              </a:solidFill>
            </a:endParaRPr>
          </a:p>
          <a:p>
            <a:pPr algn="ctr"/>
            <a:endParaRPr lang="es-MX" sz="3300" dirty="0">
              <a:solidFill>
                <a:srgbClr val="7030A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17787" y="4205393"/>
            <a:ext cx="61906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000" i="1" dirty="0" smtClean="0">
                <a:latin typeface="+mj-lt"/>
              </a:rPr>
              <a:t>Docente</a:t>
            </a:r>
          </a:p>
          <a:p>
            <a:pPr algn="ctr"/>
            <a:r>
              <a:rPr lang="es-MX" sz="3000" i="1" dirty="0" smtClean="0">
                <a:latin typeface="+mj-lt"/>
              </a:rPr>
              <a:t>Mtra. Martha </a:t>
            </a:r>
            <a:r>
              <a:rPr lang="es-MX" sz="3000" i="1" dirty="0">
                <a:latin typeface="+mj-lt"/>
              </a:rPr>
              <a:t>Patricia Aguilar </a:t>
            </a:r>
            <a:r>
              <a:rPr lang="es-MX" sz="3000" i="1" dirty="0" smtClean="0">
                <a:latin typeface="+mj-lt"/>
              </a:rPr>
              <a:t>Espinosa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5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10948737" y="5485539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/>
          <p:cNvSpPr/>
          <p:nvPr/>
        </p:nvSpPr>
        <p:spPr>
          <a:xfrm>
            <a:off x="649727" y="1603983"/>
            <a:ext cx="4836674" cy="66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500" b="1" i="1" dirty="0" smtClean="0">
                <a:latin typeface="+mj-lt"/>
              </a:rPr>
              <a:t>Importancia</a:t>
            </a:r>
            <a:endParaRPr lang="es-MX" sz="3500" b="1" i="1" dirty="0"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334617" y="689232"/>
            <a:ext cx="6289350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500" b="1" dirty="0" smtClean="0">
                <a:solidFill>
                  <a:srgbClr val="7030A0"/>
                </a:solidFill>
                <a:latin typeface="+mj-lt"/>
              </a:rPr>
              <a:t>¿POR QUÉ DERECHOS HUMANOS?</a:t>
            </a:r>
            <a:endParaRPr lang="es-MX" sz="35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441293" y="2481297"/>
            <a:ext cx="5045108" cy="366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200" dirty="0">
                <a:latin typeface="+mj-lt"/>
              </a:rPr>
              <a:t>Son inherentes a todos los seres humanos, sin distinción (ONU, 2016</a:t>
            </a:r>
            <a:r>
              <a:rPr lang="es-MX" sz="2200" dirty="0" smtClean="0">
                <a:latin typeface="+mj-lt"/>
              </a:rPr>
              <a:t>).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200" dirty="0" smtClean="0">
                <a:latin typeface="+mj-lt"/>
              </a:rPr>
              <a:t>Fueron </a:t>
            </a:r>
            <a:r>
              <a:rPr lang="es-MX" sz="2200" dirty="0">
                <a:latin typeface="+mj-lt"/>
              </a:rPr>
              <a:t>concebidos para proteger lo que las personas consideramos más </a:t>
            </a:r>
            <a:r>
              <a:rPr lang="es-MX" sz="2200" dirty="0" smtClean="0">
                <a:latin typeface="+mj-lt"/>
              </a:rPr>
              <a:t>importante.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200" dirty="0" smtClean="0">
                <a:latin typeface="+mj-lt"/>
              </a:rPr>
              <a:t>Están </a:t>
            </a:r>
            <a:r>
              <a:rPr lang="es-MX" sz="2200" dirty="0">
                <a:latin typeface="+mj-lt"/>
              </a:rPr>
              <a:t>ahí para lograr que la </a:t>
            </a:r>
            <a:r>
              <a:rPr lang="es-MX" sz="2200" b="1" dirty="0">
                <a:latin typeface="+mj-lt"/>
              </a:rPr>
              <a:t>vida sea digna</a:t>
            </a:r>
            <a:r>
              <a:rPr lang="es-MX" sz="2200" b="1" dirty="0" smtClean="0">
                <a:latin typeface="+mj-lt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200" dirty="0" smtClean="0">
                <a:latin typeface="+mj-lt"/>
              </a:rPr>
              <a:t>Requieren </a:t>
            </a:r>
            <a:r>
              <a:rPr lang="es-MX" sz="2200" dirty="0">
                <a:latin typeface="+mj-lt"/>
              </a:rPr>
              <a:t>personas abiertas a vivir y convivir en la diversidad y la </a:t>
            </a:r>
            <a:r>
              <a:rPr lang="es-MX" sz="2200" dirty="0" smtClean="0">
                <a:latin typeface="+mj-lt"/>
              </a:rPr>
              <a:t>diferencia.</a:t>
            </a:r>
            <a:endParaRPr lang="es-MX" sz="2200" dirty="0">
              <a:latin typeface="+mj-lt"/>
            </a:endParaRPr>
          </a:p>
        </p:txBody>
      </p:sp>
      <p:sp>
        <p:nvSpPr>
          <p:cNvPr id="46" name="Llamada con línea 1 45"/>
          <p:cNvSpPr/>
          <p:nvPr/>
        </p:nvSpPr>
        <p:spPr>
          <a:xfrm>
            <a:off x="9834617" y="2102480"/>
            <a:ext cx="2161071" cy="920652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Presupuestos</a:t>
            </a:r>
            <a:r>
              <a:rPr lang="es-MX" dirty="0"/>
              <a:t>, leyes y reglamentos, y sentencias</a:t>
            </a:r>
          </a:p>
          <a:p>
            <a:pPr algn="ctr"/>
            <a:endParaRPr lang="es-MX" dirty="0"/>
          </a:p>
        </p:txBody>
      </p:sp>
      <p:sp>
        <p:nvSpPr>
          <p:cNvPr id="47" name="Rectángulo 46"/>
          <p:cNvSpPr/>
          <p:nvPr/>
        </p:nvSpPr>
        <p:spPr>
          <a:xfrm>
            <a:off x="7261877" y="1592130"/>
            <a:ext cx="4836674" cy="66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500" b="1" i="1" dirty="0" smtClean="0">
                <a:latin typeface="+mj-lt"/>
              </a:rPr>
              <a:t>Apuesta:</a:t>
            </a:r>
            <a:endParaRPr lang="es-MX" sz="3500" b="1" i="1" dirty="0">
              <a:latin typeface="+mj-lt"/>
            </a:endParaRPr>
          </a:p>
        </p:txBody>
      </p:sp>
      <p:grpSp>
        <p:nvGrpSpPr>
          <p:cNvPr id="48" name="Google Shape;238;p28"/>
          <p:cNvGrpSpPr/>
          <p:nvPr/>
        </p:nvGrpSpPr>
        <p:grpSpPr>
          <a:xfrm>
            <a:off x="6775853" y="3023132"/>
            <a:ext cx="3003900" cy="3004200"/>
            <a:chOff x="3070051" y="1369125"/>
            <a:chExt cx="3003900" cy="3004200"/>
          </a:xfrm>
        </p:grpSpPr>
        <p:grpSp>
          <p:nvGrpSpPr>
            <p:cNvPr id="49" name="Google Shape;239;p28"/>
            <p:cNvGrpSpPr/>
            <p:nvPr/>
          </p:nvGrpSpPr>
          <p:grpSpPr>
            <a:xfrm>
              <a:off x="3070051" y="1369125"/>
              <a:ext cx="3003900" cy="3004200"/>
              <a:chOff x="3070051" y="1369125"/>
              <a:chExt cx="3003900" cy="3004200"/>
            </a:xfrm>
          </p:grpSpPr>
          <p:sp>
            <p:nvSpPr>
              <p:cNvPr id="51" name="Google Shape;240;p28"/>
              <p:cNvSpPr/>
              <p:nvPr/>
            </p:nvSpPr>
            <p:spPr>
              <a:xfrm>
                <a:off x="3070051" y="1369125"/>
                <a:ext cx="3003900" cy="3004200"/>
              </a:xfrm>
              <a:prstGeom prst="arc">
                <a:avLst>
                  <a:gd name="adj1" fmla="val 16200000"/>
                  <a:gd name="adj2" fmla="val 12187756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+mj-lt"/>
                </a:endParaRPr>
              </a:p>
            </p:txBody>
          </p:sp>
          <p:sp>
            <p:nvSpPr>
              <p:cNvPr id="52" name="Google Shape;241;p28"/>
              <p:cNvSpPr/>
              <p:nvPr/>
            </p:nvSpPr>
            <p:spPr>
              <a:xfrm>
                <a:off x="3215636" y="1514748"/>
                <a:ext cx="2712600" cy="27126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+mj-lt"/>
                </a:endParaRPr>
              </a:p>
            </p:txBody>
          </p:sp>
        </p:grpSp>
        <p:sp>
          <p:nvSpPr>
            <p:cNvPr id="50" name="Google Shape;246;p28"/>
            <p:cNvSpPr/>
            <p:nvPr/>
          </p:nvSpPr>
          <p:spPr>
            <a:xfrm>
              <a:off x="3876640" y="2176464"/>
              <a:ext cx="1389300" cy="1389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chemeClr val="dk1"/>
                  </a:solidFill>
                  <a:latin typeface="+mj-lt"/>
                  <a:ea typeface="Fira Sans Extra Condensed SemiBold"/>
                  <a:cs typeface="Fira Sans Extra Condensed SemiBold"/>
                  <a:sym typeface="Fira Sans Extra Condensed SemiBold"/>
                </a:rPr>
                <a:t>Personas y sus derechos</a:t>
              </a:r>
              <a:endParaRPr sz="1600" b="1" dirty="0">
                <a:solidFill>
                  <a:schemeClr val="dk1"/>
                </a:solidFill>
                <a:latin typeface="+mj-lt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53" name="Google Shape;808;p40"/>
          <p:cNvSpPr/>
          <p:nvPr/>
        </p:nvSpPr>
        <p:spPr>
          <a:xfrm>
            <a:off x="6479291" y="2972021"/>
            <a:ext cx="1646625" cy="1238970"/>
          </a:xfrm>
          <a:custGeom>
            <a:avLst/>
            <a:gdLst/>
            <a:ahLst/>
            <a:cxnLst/>
            <a:rect l="l" t="t" r="r" b="b"/>
            <a:pathLst>
              <a:path w="63661" h="55019" extrusionOk="0">
                <a:moveTo>
                  <a:pt x="54858" y="0"/>
                </a:moveTo>
                <a:cubicBezTo>
                  <a:pt x="24517" y="96"/>
                  <a:pt x="0" y="24709"/>
                  <a:pt x="0" y="55019"/>
                </a:cubicBezTo>
                <a:lnTo>
                  <a:pt x="18499" y="55019"/>
                </a:lnTo>
                <a:lnTo>
                  <a:pt x="18499" y="54795"/>
                </a:lnTo>
                <a:cubicBezTo>
                  <a:pt x="18499" y="49834"/>
                  <a:pt x="22532" y="45801"/>
                  <a:pt x="27493" y="45801"/>
                </a:cubicBezTo>
                <a:cubicBezTo>
                  <a:pt x="32486" y="45801"/>
                  <a:pt x="36519" y="49834"/>
                  <a:pt x="36519" y="54795"/>
                </a:cubicBezTo>
                <a:lnTo>
                  <a:pt x="36519" y="55019"/>
                </a:lnTo>
                <a:lnTo>
                  <a:pt x="54858" y="55019"/>
                </a:lnTo>
                <a:lnTo>
                  <a:pt x="54858" y="38600"/>
                </a:lnTo>
                <a:lnTo>
                  <a:pt x="55018" y="38600"/>
                </a:lnTo>
                <a:cubicBezTo>
                  <a:pt x="59819" y="38408"/>
                  <a:pt x="63628" y="34439"/>
                  <a:pt x="63660" y="29606"/>
                </a:cubicBezTo>
                <a:cubicBezTo>
                  <a:pt x="63660" y="24773"/>
                  <a:pt x="59851" y="20804"/>
                  <a:pt x="55018" y="20612"/>
                </a:cubicBezTo>
                <a:lnTo>
                  <a:pt x="54858" y="20612"/>
                </a:lnTo>
                <a:lnTo>
                  <a:pt x="54858" y="0"/>
                </a:lnTo>
                <a:close/>
              </a:path>
            </a:pathLst>
          </a:custGeom>
          <a:solidFill>
            <a:srgbClr val="00CC99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sz="1600" dirty="0">
                <a:latin typeface="+mj-lt"/>
              </a:rPr>
              <a:t>Marco constitucional</a:t>
            </a:r>
            <a:endParaRPr sz="1600" dirty="0">
              <a:latin typeface="+mj-lt"/>
            </a:endParaRPr>
          </a:p>
        </p:txBody>
      </p:sp>
      <p:sp>
        <p:nvSpPr>
          <p:cNvPr id="54" name="Google Shape;810;p40"/>
          <p:cNvSpPr/>
          <p:nvPr/>
        </p:nvSpPr>
        <p:spPr>
          <a:xfrm>
            <a:off x="8673784" y="2972021"/>
            <a:ext cx="1419784" cy="1440785"/>
          </a:xfrm>
          <a:custGeom>
            <a:avLst/>
            <a:gdLst/>
            <a:ahLst/>
            <a:cxnLst/>
            <a:rect l="l" t="t" r="r" b="b"/>
            <a:pathLst>
              <a:path w="54891" h="63981" extrusionOk="0">
                <a:moveTo>
                  <a:pt x="0" y="0"/>
                </a:moveTo>
                <a:lnTo>
                  <a:pt x="0" y="20580"/>
                </a:lnTo>
                <a:cubicBezTo>
                  <a:pt x="4961" y="20580"/>
                  <a:pt x="8994" y="24613"/>
                  <a:pt x="8994" y="29606"/>
                </a:cubicBezTo>
                <a:cubicBezTo>
                  <a:pt x="8994" y="34567"/>
                  <a:pt x="4961" y="38600"/>
                  <a:pt x="0" y="38600"/>
                </a:cubicBezTo>
                <a:lnTo>
                  <a:pt x="0" y="54987"/>
                </a:lnTo>
                <a:lnTo>
                  <a:pt x="18244" y="54987"/>
                </a:lnTo>
                <a:cubicBezTo>
                  <a:pt x="18244" y="59980"/>
                  <a:pt x="22277" y="63980"/>
                  <a:pt x="27237" y="63980"/>
                </a:cubicBezTo>
                <a:cubicBezTo>
                  <a:pt x="32198" y="63980"/>
                  <a:pt x="36231" y="59980"/>
                  <a:pt x="36231" y="54987"/>
                </a:cubicBezTo>
                <a:lnTo>
                  <a:pt x="54859" y="54987"/>
                </a:lnTo>
                <a:cubicBezTo>
                  <a:pt x="54891" y="24677"/>
                  <a:pt x="30342" y="32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600" dirty="0" smtClean="0">
                <a:latin typeface="+mj-lt"/>
              </a:rPr>
              <a:t>      </a:t>
            </a:r>
          </a:p>
          <a:p>
            <a:r>
              <a:rPr lang="es-MX" sz="1600" dirty="0">
                <a:latin typeface="+mj-lt"/>
              </a:rPr>
              <a:t> </a:t>
            </a:r>
            <a:r>
              <a:rPr lang="es-MX" sz="1600" dirty="0" smtClean="0">
                <a:latin typeface="+mj-lt"/>
              </a:rPr>
              <a:t>     Políticas</a:t>
            </a:r>
          </a:p>
          <a:p>
            <a:r>
              <a:rPr lang="es-MX" sz="1600" dirty="0" smtClean="0">
                <a:latin typeface="+mj-lt"/>
              </a:rPr>
              <a:t>      públicas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+mj-lt"/>
            </a:endParaRPr>
          </a:p>
        </p:txBody>
      </p:sp>
      <p:sp>
        <p:nvSpPr>
          <p:cNvPr id="55" name="Google Shape;811;p40"/>
          <p:cNvSpPr/>
          <p:nvPr/>
        </p:nvSpPr>
        <p:spPr>
          <a:xfrm>
            <a:off x="6464626" y="4527793"/>
            <a:ext cx="1418956" cy="1446550"/>
          </a:xfrm>
          <a:custGeom>
            <a:avLst/>
            <a:gdLst/>
            <a:ahLst/>
            <a:cxnLst/>
            <a:rect l="l" t="t" r="r" b="b"/>
            <a:pathLst>
              <a:path w="54859" h="64237" extrusionOk="0">
                <a:moveTo>
                  <a:pt x="27493" y="1"/>
                </a:moveTo>
                <a:cubicBezTo>
                  <a:pt x="22532" y="1"/>
                  <a:pt x="18500" y="4033"/>
                  <a:pt x="18500" y="9026"/>
                </a:cubicBezTo>
                <a:lnTo>
                  <a:pt x="18500" y="9218"/>
                </a:lnTo>
                <a:lnTo>
                  <a:pt x="0" y="9218"/>
                </a:lnTo>
                <a:cubicBezTo>
                  <a:pt x="0" y="39528"/>
                  <a:pt x="24517" y="64141"/>
                  <a:pt x="54826" y="64237"/>
                </a:cubicBezTo>
                <a:lnTo>
                  <a:pt x="54826" y="45641"/>
                </a:lnTo>
                <a:lnTo>
                  <a:pt x="54634" y="45641"/>
                </a:lnTo>
                <a:cubicBezTo>
                  <a:pt x="47209" y="45641"/>
                  <a:pt x="42984" y="37160"/>
                  <a:pt x="47433" y="31238"/>
                </a:cubicBezTo>
                <a:cubicBezTo>
                  <a:pt x="49129" y="28934"/>
                  <a:pt x="51818" y="27622"/>
                  <a:pt x="54666" y="27622"/>
                </a:cubicBezTo>
                <a:lnTo>
                  <a:pt x="54858" y="27622"/>
                </a:lnTo>
                <a:lnTo>
                  <a:pt x="54858" y="9218"/>
                </a:lnTo>
                <a:lnTo>
                  <a:pt x="36519" y="9218"/>
                </a:lnTo>
                <a:lnTo>
                  <a:pt x="36519" y="9026"/>
                </a:lnTo>
                <a:cubicBezTo>
                  <a:pt x="36519" y="4033"/>
                  <a:pt x="32486" y="1"/>
                  <a:pt x="27493" y="1"/>
                </a:cubicBezTo>
                <a:close/>
              </a:path>
            </a:pathLst>
          </a:custGeom>
          <a:solidFill>
            <a:srgbClr val="45BB7D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MX" sz="1600" dirty="0" smtClean="0">
                <a:latin typeface="+mj-lt"/>
              </a:rPr>
              <a:t>Compromiso Gobierno-</a:t>
            </a:r>
          </a:p>
          <a:p>
            <a:pPr lvl="0" algn="ctr"/>
            <a:r>
              <a:rPr lang="es-MX" sz="1600" dirty="0" smtClean="0">
                <a:latin typeface="+mj-lt"/>
              </a:rPr>
              <a:t>Personas</a:t>
            </a:r>
            <a:endParaRPr sz="1600" dirty="0">
              <a:latin typeface="+mj-lt"/>
            </a:endParaRPr>
          </a:p>
        </p:txBody>
      </p:sp>
      <p:sp>
        <p:nvSpPr>
          <p:cNvPr id="56" name="Google Shape;809;p40"/>
          <p:cNvSpPr/>
          <p:nvPr/>
        </p:nvSpPr>
        <p:spPr>
          <a:xfrm>
            <a:off x="8532920" y="4735373"/>
            <a:ext cx="1661523" cy="1238970"/>
          </a:xfrm>
          <a:custGeom>
            <a:avLst/>
            <a:gdLst/>
            <a:ahLst/>
            <a:cxnLst/>
            <a:rect l="l" t="t" r="r" b="b"/>
            <a:pathLst>
              <a:path w="64237" h="55019" extrusionOk="0">
                <a:moveTo>
                  <a:pt x="9378" y="0"/>
                </a:moveTo>
                <a:lnTo>
                  <a:pt x="9378" y="18404"/>
                </a:lnTo>
                <a:lnTo>
                  <a:pt x="8994" y="18404"/>
                </a:lnTo>
                <a:cubicBezTo>
                  <a:pt x="4033" y="18404"/>
                  <a:pt x="0" y="22437"/>
                  <a:pt x="0" y="27398"/>
                </a:cubicBezTo>
                <a:cubicBezTo>
                  <a:pt x="0" y="32391"/>
                  <a:pt x="4033" y="36423"/>
                  <a:pt x="8994" y="36423"/>
                </a:cubicBezTo>
                <a:lnTo>
                  <a:pt x="9378" y="36423"/>
                </a:lnTo>
                <a:lnTo>
                  <a:pt x="9378" y="55019"/>
                </a:lnTo>
                <a:cubicBezTo>
                  <a:pt x="39688" y="54955"/>
                  <a:pt x="64236" y="30342"/>
                  <a:pt x="64204" y="0"/>
                </a:cubicBezTo>
                <a:lnTo>
                  <a:pt x="45609" y="0"/>
                </a:lnTo>
                <a:cubicBezTo>
                  <a:pt x="45609" y="4961"/>
                  <a:pt x="41576" y="8994"/>
                  <a:pt x="36615" y="8994"/>
                </a:cubicBezTo>
                <a:cubicBezTo>
                  <a:pt x="31654" y="8994"/>
                  <a:pt x="27622" y="4961"/>
                  <a:pt x="27622" y="0"/>
                </a:cubicBezTo>
                <a:close/>
              </a:path>
            </a:pathLst>
          </a:custGeom>
          <a:solidFill>
            <a:srgbClr val="92D050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MX" sz="1600" dirty="0" smtClean="0">
              <a:latin typeface="+mj-lt"/>
            </a:endParaRPr>
          </a:p>
          <a:p>
            <a:pPr algn="ctr"/>
            <a:r>
              <a:rPr lang="es-MX" sz="1600" dirty="0" smtClean="0">
                <a:latin typeface="+mj-lt"/>
              </a:rPr>
              <a:t>Servicio </a:t>
            </a:r>
            <a:endParaRPr lang="es-MX" sz="1600" dirty="0">
              <a:latin typeface="+mj-lt"/>
            </a:endParaRPr>
          </a:p>
          <a:p>
            <a:pPr algn="ctr"/>
            <a:r>
              <a:rPr lang="es-MX" sz="1600" dirty="0">
                <a:latin typeface="+mj-lt"/>
              </a:rPr>
              <a:t>público capacitado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41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6" grpId="0" animBg="1"/>
      <p:bldP spid="47" grpId="0"/>
      <p:bldP spid="53" grpId="0" animBg="1"/>
      <p:bldP spid="54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52014" y="2157059"/>
            <a:ext cx="71611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200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MX" sz="2200" dirty="0" smtClean="0">
                <a:latin typeface="+mj-lt"/>
              </a:rPr>
              <a:t>La </a:t>
            </a:r>
            <a:r>
              <a:rPr lang="es-MX" sz="2200" dirty="0">
                <a:latin typeface="+mj-lt"/>
              </a:rPr>
              <a:t>reforma constitucional </a:t>
            </a:r>
            <a:r>
              <a:rPr lang="es-MX" sz="2200" dirty="0" smtClean="0">
                <a:latin typeface="+mj-lt"/>
              </a:rPr>
              <a:t>de 2011 (junio 2011).*</a:t>
            </a:r>
          </a:p>
          <a:p>
            <a:pPr marL="914400" lvl="1" indent="-457200">
              <a:buFont typeface="+mj-lt"/>
              <a:buAutoNum type="arabicPeriod"/>
            </a:pPr>
            <a:endParaRPr lang="es-MX" sz="2200" dirty="0" smtClean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MX" sz="2200" dirty="0" smtClean="0">
                <a:latin typeface="+mj-lt"/>
              </a:rPr>
              <a:t>Resolución </a:t>
            </a:r>
            <a:r>
              <a:rPr lang="es-MX" sz="2200" dirty="0">
                <a:latin typeface="+mj-lt"/>
              </a:rPr>
              <a:t>del expediente VARIOS </a:t>
            </a:r>
            <a:r>
              <a:rPr lang="es-MX" sz="2200" dirty="0" smtClean="0">
                <a:latin typeface="+mj-lt"/>
              </a:rPr>
              <a:t>912/2010 (julio de 2011). </a:t>
            </a:r>
          </a:p>
          <a:p>
            <a:pPr marL="914400" lvl="1" indent="-457200">
              <a:buFont typeface="+mj-lt"/>
              <a:buAutoNum type="arabicPeriod"/>
            </a:pPr>
            <a:endParaRPr lang="es-MX" sz="2200" dirty="0" smtClean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MX" sz="2200" dirty="0" smtClean="0">
                <a:latin typeface="+mj-lt"/>
              </a:rPr>
              <a:t>Publicación </a:t>
            </a:r>
            <a:r>
              <a:rPr lang="es-MX" sz="2200" dirty="0">
                <a:latin typeface="+mj-lt"/>
              </a:rPr>
              <a:t>de la Ley de Amparo de 2013. </a:t>
            </a:r>
            <a:r>
              <a:rPr lang="es-MX" sz="2200" dirty="0" smtClean="0">
                <a:latin typeface="+mj-lt"/>
              </a:rPr>
              <a:t>  </a:t>
            </a:r>
            <a:endParaRPr lang="es-MX" sz="2200" dirty="0"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57348" y="1640814"/>
            <a:ext cx="6750485" cy="66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500" b="1" i="1" dirty="0" smtClean="0">
                <a:latin typeface="+mj-lt"/>
              </a:rPr>
              <a:t>Consolidación de los DH en  México:</a:t>
            </a:r>
            <a:endParaRPr lang="es-MX" sz="3500" b="1" i="1" dirty="0">
              <a:latin typeface="+mj-lt"/>
            </a:endParaRPr>
          </a:p>
        </p:txBody>
      </p:sp>
      <p:pic>
        <p:nvPicPr>
          <p:cNvPr id="12" name="Picture 2" descr="Resultado de imagen de nueva ley de amparo 2013 imagen anim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r="9652"/>
          <a:stretch/>
        </p:blipFill>
        <p:spPr bwMode="auto">
          <a:xfrm>
            <a:off x="9535125" y="2157059"/>
            <a:ext cx="2218380" cy="22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0948737" y="5485539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94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0000" pressure="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004" y="2647112"/>
            <a:ext cx="3883350" cy="19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/>
          <p:cNvSpPr/>
          <p:nvPr/>
        </p:nvSpPr>
        <p:spPr>
          <a:xfrm>
            <a:off x="3740728" y="743606"/>
            <a:ext cx="60802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dirty="0" smtClean="0">
                <a:solidFill>
                  <a:srgbClr val="7030A0"/>
                </a:solidFill>
                <a:latin typeface="+mj-lt"/>
              </a:rPr>
              <a:t>RESOLUCIÓN DEL EXPEDIENTE VARIOS 912/2010</a:t>
            </a:r>
            <a:endParaRPr lang="es-MX" sz="2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890492" y="5460028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56702" y="5603997"/>
            <a:ext cx="8411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i="1" dirty="0" smtClean="0">
                <a:latin typeface="+mj-lt"/>
              </a:rPr>
              <a:t>Caso Radilla Pacheco</a:t>
            </a:r>
          </a:p>
          <a:p>
            <a:pPr>
              <a:defRPr/>
            </a:pPr>
            <a:r>
              <a:rPr lang="es-MX" sz="1600" dirty="0" smtClean="0">
                <a:latin typeface="+mj-lt"/>
                <a:hlinkClick r:id="rId5"/>
              </a:rPr>
              <a:t>Crónica </a:t>
            </a:r>
            <a:r>
              <a:rPr lang="es-MX" sz="1600" dirty="0">
                <a:latin typeface="+mj-lt"/>
                <a:hlinkClick r:id="rId5"/>
              </a:rPr>
              <a:t>del caso Rosendo Radilla Pacheco - Bing </a:t>
            </a:r>
            <a:r>
              <a:rPr lang="es-MX" sz="1600" dirty="0" smtClean="0">
                <a:latin typeface="+mj-lt"/>
                <a:hlinkClick r:id="rId5"/>
              </a:rPr>
              <a:t>video</a:t>
            </a:r>
            <a:r>
              <a:rPr lang="es-MX" sz="1600" dirty="0" smtClean="0">
                <a:latin typeface="+mj-lt"/>
              </a:rPr>
              <a:t> / </a:t>
            </a:r>
            <a:r>
              <a:rPr lang="es-MX" sz="1600" dirty="0" smtClean="0">
                <a:latin typeface="+mj-lt"/>
                <a:hlinkClick r:id="rId6"/>
              </a:rPr>
              <a:t>https</a:t>
            </a:r>
            <a:r>
              <a:rPr lang="es-MX" sz="1600" dirty="0">
                <a:latin typeface="+mj-lt"/>
                <a:hlinkClick r:id="rId6"/>
              </a:rPr>
              <a:t>://youtu.be/X0w5H6UBu3o</a:t>
            </a:r>
            <a:endParaRPr lang="es-MX" sz="1600" dirty="0" smtClean="0">
              <a:latin typeface="+mj-lt"/>
            </a:endParaRPr>
          </a:p>
          <a:p>
            <a:pPr>
              <a:defRPr/>
            </a:pPr>
            <a:r>
              <a:rPr lang="es-MX" sz="1600" dirty="0">
                <a:latin typeface="+mj-lt"/>
                <a:hlinkClick r:id="rId7"/>
              </a:rPr>
              <a:t>https://youtu.be/f3Yg3ics4Qc</a:t>
            </a:r>
            <a:endParaRPr lang="es-MX" sz="1600" dirty="0" smtClean="0">
              <a:latin typeface="+mj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762500" y="1650307"/>
            <a:ext cx="691215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dirty="0"/>
              <a:t>Resolución </a:t>
            </a:r>
            <a:r>
              <a:rPr lang="es-MX" sz="2200" b="1" dirty="0" smtClean="0"/>
              <a:t>paradigmática, </a:t>
            </a:r>
            <a:r>
              <a:rPr lang="es-MX" sz="2200" dirty="0" smtClean="0">
                <a:latin typeface="+mj-lt"/>
              </a:rPr>
              <a:t>s</a:t>
            </a:r>
            <a:r>
              <a:rPr lang="es-MX" sz="2200" dirty="0" smtClean="0">
                <a:solidFill>
                  <a:srgbClr val="333333"/>
                </a:solidFill>
                <a:latin typeface="+mj-lt"/>
              </a:rPr>
              <a:t>e </a:t>
            </a:r>
            <a:r>
              <a:rPr lang="es-MX" sz="2200" dirty="0">
                <a:solidFill>
                  <a:srgbClr val="333333"/>
                </a:solidFill>
                <a:latin typeface="+mj-lt"/>
              </a:rPr>
              <a:t>determinaron acciones en tres rubros generales: </a:t>
            </a:r>
            <a:endParaRPr lang="es-MX" sz="2200" dirty="0" smtClean="0">
              <a:solidFill>
                <a:srgbClr val="333333"/>
              </a:solidFill>
              <a:latin typeface="+mj-lt"/>
            </a:endParaRPr>
          </a:p>
          <a:p>
            <a:endParaRPr lang="es-MX" sz="2200" dirty="0" smtClean="0">
              <a:solidFill>
                <a:srgbClr val="333333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s-MX" sz="2200" dirty="0" smtClean="0">
                <a:solidFill>
                  <a:srgbClr val="333333"/>
                </a:solidFill>
                <a:latin typeface="+mj-lt"/>
              </a:rPr>
              <a:t>Control de convencionalidad en un modelo de control difuso de constitucionalidad;</a:t>
            </a:r>
          </a:p>
          <a:p>
            <a:pPr marL="342900" indent="-342900">
              <a:buAutoNum type="arabicPeriod"/>
            </a:pPr>
            <a:endParaRPr lang="es-MX" sz="2200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s-MX" sz="2200" dirty="0" smtClean="0">
                <a:solidFill>
                  <a:srgbClr val="333333"/>
                </a:solidFill>
                <a:latin typeface="+mj-lt"/>
              </a:rPr>
              <a:t>Restricción </a:t>
            </a:r>
            <a:r>
              <a:rPr lang="es-MX" sz="2200" dirty="0">
                <a:solidFill>
                  <a:srgbClr val="333333"/>
                </a:solidFill>
                <a:latin typeface="+mj-lt"/>
              </a:rPr>
              <a:t>en la jurisdicción militar en casos </a:t>
            </a:r>
            <a:r>
              <a:rPr lang="es-MX" sz="2200" dirty="0" smtClean="0">
                <a:solidFill>
                  <a:srgbClr val="333333"/>
                </a:solidFill>
                <a:latin typeface="+mj-lt"/>
              </a:rPr>
              <a:t>concretos</a:t>
            </a:r>
            <a:r>
              <a:rPr lang="es-MX" sz="2200" dirty="0">
                <a:solidFill>
                  <a:srgbClr val="333333"/>
                </a:solidFill>
                <a:latin typeface="+mj-lt"/>
              </a:rPr>
              <a:t>;</a:t>
            </a:r>
            <a:endParaRPr lang="es-MX" sz="2200" dirty="0" smtClean="0">
              <a:solidFill>
                <a:srgbClr val="333333"/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es-MX" sz="2200" dirty="0" smtClean="0">
              <a:solidFill>
                <a:srgbClr val="333333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s-MX" sz="2200" dirty="0" smtClean="0">
                <a:solidFill>
                  <a:srgbClr val="333333"/>
                </a:solidFill>
                <a:latin typeface="+mj-lt"/>
              </a:rPr>
              <a:t>Implementación </a:t>
            </a:r>
            <a:r>
              <a:rPr lang="es-MX" sz="2200" dirty="0">
                <a:solidFill>
                  <a:srgbClr val="333333"/>
                </a:solidFill>
                <a:latin typeface="+mj-lt"/>
              </a:rPr>
              <a:t>de medidas administrativas, </a:t>
            </a:r>
            <a:r>
              <a:rPr lang="es-MX" sz="2200" dirty="0" smtClean="0">
                <a:solidFill>
                  <a:srgbClr val="333333"/>
                </a:solidFill>
                <a:latin typeface="+mj-lt"/>
              </a:rPr>
              <a:t>(entre ellas, </a:t>
            </a:r>
            <a:r>
              <a:rPr lang="es-MX" sz="2200" dirty="0">
                <a:solidFill>
                  <a:srgbClr val="333333"/>
                </a:solidFill>
                <a:latin typeface="+mj-lt"/>
              </a:rPr>
              <a:t>cursos de capacitación a miembros del </a:t>
            </a:r>
            <a:r>
              <a:rPr lang="es-MX" sz="2200" dirty="0" smtClean="0">
                <a:solidFill>
                  <a:srgbClr val="333333"/>
                </a:solidFill>
                <a:latin typeface="+mj-lt"/>
              </a:rPr>
              <a:t>PJF).</a:t>
            </a:r>
            <a:endParaRPr lang="es-MX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6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00111" y="703552"/>
            <a:ext cx="226000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500" b="1" i="1" dirty="0" smtClean="0">
                <a:latin typeface="+mj-lt"/>
                <a:ea typeface="+mj-ea"/>
                <a:cs typeface="+mj-cs"/>
              </a:rPr>
              <a:t>Cronología</a:t>
            </a:r>
            <a:endParaRPr lang="es-MX" sz="35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871864" y="5826916"/>
            <a:ext cx="5784160" cy="32496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0865603" y="538180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51" name="Google Shape;737;p26"/>
          <p:cNvGrpSpPr/>
          <p:nvPr/>
        </p:nvGrpSpPr>
        <p:grpSpPr>
          <a:xfrm>
            <a:off x="997480" y="1663819"/>
            <a:ext cx="7554006" cy="3889425"/>
            <a:chOff x="1230463" y="1588550"/>
            <a:chExt cx="5665504" cy="2917069"/>
          </a:xfrm>
        </p:grpSpPr>
        <p:grpSp>
          <p:nvGrpSpPr>
            <p:cNvPr id="52" name="Google Shape;738;p26"/>
            <p:cNvGrpSpPr/>
            <p:nvPr/>
          </p:nvGrpSpPr>
          <p:grpSpPr>
            <a:xfrm>
              <a:off x="1230463" y="1588550"/>
              <a:ext cx="1392063" cy="1690618"/>
              <a:chOff x="1028413" y="1108575"/>
              <a:chExt cx="1392063" cy="1690618"/>
            </a:xfrm>
          </p:grpSpPr>
          <p:sp>
            <p:nvSpPr>
              <p:cNvPr id="62" name="Google Shape;739;p26"/>
              <p:cNvSpPr/>
              <p:nvPr/>
            </p:nvSpPr>
            <p:spPr>
              <a:xfrm>
                <a:off x="2086075" y="1108575"/>
                <a:ext cx="188401" cy="125767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659" extrusionOk="0">
                    <a:moveTo>
                      <a:pt x="3" y="0"/>
                    </a:moveTo>
                    <a:lnTo>
                      <a:pt x="3" y="4546"/>
                    </a:lnTo>
                    <a:cubicBezTo>
                      <a:pt x="1" y="5018"/>
                      <a:pt x="267" y="5448"/>
                      <a:pt x="687" y="5659"/>
                    </a:cubicBezTo>
                    <a:lnTo>
                      <a:pt x="893" y="5659"/>
                    </a:lnTo>
                    <a:lnTo>
                      <a:pt x="893" y="5516"/>
                    </a:lnTo>
                    <a:cubicBezTo>
                      <a:pt x="484" y="5368"/>
                      <a:pt x="212" y="4980"/>
                      <a:pt x="214" y="4546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  <a:sym typeface="Arial"/>
                </a:endParaRPr>
              </a:p>
            </p:txBody>
          </p:sp>
          <p:sp>
            <p:nvSpPr>
              <p:cNvPr id="63" name="Google Shape;740;p26"/>
              <p:cNvSpPr/>
              <p:nvPr/>
            </p:nvSpPr>
            <p:spPr>
              <a:xfrm>
                <a:off x="1028413" y="2318786"/>
                <a:ext cx="1392063" cy="480407"/>
              </a:xfrm>
              <a:custGeom>
                <a:avLst/>
                <a:gdLst/>
                <a:ahLst/>
                <a:cxnLst/>
                <a:rect l="l" t="t" r="r" b="b"/>
                <a:pathLst>
                  <a:path w="6598" h="2277" extrusionOk="0">
                    <a:moveTo>
                      <a:pt x="0" y="0"/>
                    </a:moveTo>
                    <a:lnTo>
                      <a:pt x="0" y="2276"/>
                    </a:lnTo>
                    <a:lnTo>
                      <a:pt x="5476" y="2276"/>
                    </a:lnTo>
                    <a:cubicBezTo>
                      <a:pt x="6098" y="2269"/>
                      <a:pt x="6598" y="1761"/>
                      <a:pt x="6598" y="1137"/>
                    </a:cubicBezTo>
                    <a:cubicBezTo>
                      <a:pt x="6598" y="516"/>
                      <a:pt x="6098" y="8"/>
                      <a:pt x="5476" y="0"/>
                    </a:cubicBez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  <a:sym typeface="Arial"/>
                </a:endParaRPr>
              </a:p>
            </p:txBody>
          </p:sp>
        </p:grpSp>
        <p:grpSp>
          <p:nvGrpSpPr>
            <p:cNvPr id="53" name="Google Shape;741;p26"/>
            <p:cNvGrpSpPr/>
            <p:nvPr/>
          </p:nvGrpSpPr>
          <p:grpSpPr>
            <a:xfrm>
              <a:off x="4072602" y="1597825"/>
              <a:ext cx="1401768" cy="1690837"/>
              <a:chOff x="3257040" y="1117850"/>
              <a:chExt cx="1401768" cy="1690837"/>
            </a:xfrm>
          </p:grpSpPr>
          <p:sp>
            <p:nvSpPr>
              <p:cNvPr id="60" name="Google Shape;742;p26"/>
              <p:cNvSpPr/>
              <p:nvPr/>
            </p:nvSpPr>
            <p:spPr>
              <a:xfrm>
                <a:off x="4320388" y="1117850"/>
                <a:ext cx="187974" cy="1257668"/>
              </a:xfrm>
              <a:custGeom>
                <a:avLst/>
                <a:gdLst/>
                <a:ahLst/>
                <a:cxnLst/>
                <a:rect l="l" t="t" r="r" b="b"/>
                <a:pathLst>
                  <a:path w="891" h="5703" extrusionOk="0">
                    <a:moveTo>
                      <a:pt x="1" y="0"/>
                    </a:moveTo>
                    <a:lnTo>
                      <a:pt x="1" y="4592"/>
                    </a:lnTo>
                    <a:cubicBezTo>
                      <a:pt x="1" y="5062"/>
                      <a:pt x="267" y="5491"/>
                      <a:pt x="687" y="5702"/>
                    </a:cubicBezTo>
                    <a:lnTo>
                      <a:pt x="890" y="5702"/>
                    </a:lnTo>
                    <a:lnTo>
                      <a:pt x="890" y="5560"/>
                    </a:lnTo>
                    <a:cubicBezTo>
                      <a:pt x="484" y="5412"/>
                      <a:pt x="212" y="5026"/>
                      <a:pt x="212" y="4592"/>
                    </a:cubicBez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3685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  <a:sym typeface="Arial"/>
                </a:endParaRPr>
              </a:p>
            </p:txBody>
          </p:sp>
          <p:sp>
            <p:nvSpPr>
              <p:cNvPr id="61" name="Google Shape;743;p26"/>
              <p:cNvSpPr/>
              <p:nvPr/>
            </p:nvSpPr>
            <p:spPr>
              <a:xfrm>
                <a:off x="3257040" y="2327858"/>
                <a:ext cx="1401768" cy="480829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2279" extrusionOk="0">
                    <a:moveTo>
                      <a:pt x="5505" y="1"/>
                    </a:moveTo>
                    <a:cubicBezTo>
                      <a:pt x="5499" y="1"/>
                      <a:pt x="5493" y="1"/>
                      <a:pt x="5487" y="1"/>
                    </a:cubicBezTo>
                    <a:lnTo>
                      <a:pt x="0" y="1"/>
                    </a:lnTo>
                    <a:cubicBezTo>
                      <a:pt x="460" y="191"/>
                      <a:pt x="761" y="642"/>
                      <a:pt x="761" y="1140"/>
                    </a:cubicBezTo>
                    <a:cubicBezTo>
                      <a:pt x="761" y="1638"/>
                      <a:pt x="460" y="2087"/>
                      <a:pt x="0" y="2279"/>
                    </a:cubicBezTo>
                    <a:lnTo>
                      <a:pt x="5487" y="2279"/>
                    </a:lnTo>
                    <a:cubicBezTo>
                      <a:pt x="5492" y="2279"/>
                      <a:pt x="5497" y="2279"/>
                      <a:pt x="5501" y="2279"/>
                    </a:cubicBezTo>
                    <a:cubicBezTo>
                      <a:pt x="6130" y="2279"/>
                      <a:pt x="6644" y="1770"/>
                      <a:pt x="6644" y="1140"/>
                    </a:cubicBezTo>
                    <a:cubicBezTo>
                      <a:pt x="6644" y="511"/>
                      <a:pt x="6132" y="1"/>
                      <a:pt x="5505" y="1"/>
                    </a:cubicBezTo>
                    <a:close/>
                  </a:path>
                </a:pathLst>
              </a:custGeom>
              <a:solidFill>
                <a:srgbClr val="36857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  <a:sym typeface="Arial"/>
                </a:endParaRPr>
              </a:p>
            </p:txBody>
          </p:sp>
        </p:grpSp>
        <p:grpSp>
          <p:nvGrpSpPr>
            <p:cNvPr id="54" name="Google Shape;747;p26"/>
            <p:cNvGrpSpPr/>
            <p:nvPr/>
          </p:nvGrpSpPr>
          <p:grpSpPr>
            <a:xfrm>
              <a:off x="5494199" y="2798761"/>
              <a:ext cx="1401768" cy="1706858"/>
              <a:chOff x="4678637" y="2318786"/>
              <a:chExt cx="1401768" cy="1706858"/>
            </a:xfrm>
          </p:grpSpPr>
          <p:sp>
            <p:nvSpPr>
              <p:cNvPr id="58" name="Google Shape;748;p26"/>
              <p:cNvSpPr/>
              <p:nvPr/>
            </p:nvSpPr>
            <p:spPr>
              <a:xfrm>
                <a:off x="4678637" y="2318786"/>
                <a:ext cx="1401768" cy="480407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2277" extrusionOk="0">
                    <a:moveTo>
                      <a:pt x="5505" y="0"/>
                    </a:moveTo>
                    <a:cubicBezTo>
                      <a:pt x="5500" y="0"/>
                      <a:pt x="5494" y="0"/>
                      <a:pt x="5488" y="0"/>
                    </a:cubicBezTo>
                    <a:lnTo>
                      <a:pt x="1" y="0"/>
                    </a:lnTo>
                    <a:cubicBezTo>
                      <a:pt x="461" y="190"/>
                      <a:pt x="761" y="639"/>
                      <a:pt x="761" y="1137"/>
                    </a:cubicBezTo>
                    <a:cubicBezTo>
                      <a:pt x="761" y="1637"/>
                      <a:pt x="461" y="2086"/>
                      <a:pt x="1" y="2276"/>
                    </a:cubicBezTo>
                    <a:lnTo>
                      <a:pt x="5488" y="2276"/>
                    </a:lnTo>
                    <a:cubicBezTo>
                      <a:pt x="5494" y="2276"/>
                      <a:pt x="5500" y="2276"/>
                      <a:pt x="5505" y="2276"/>
                    </a:cubicBezTo>
                    <a:cubicBezTo>
                      <a:pt x="6132" y="2276"/>
                      <a:pt x="6644" y="1768"/>
                      <a:pt x="6644" y="1137"/>
                    </a:cubicBezTo>
                    <a:cubicBezTo>
                      <a:pt x="6644" y="508"/>
                      <a:pt x="6132" y="0"/>
                      <a:pt x="5505" y="0"/>
                    </a:cubicBezTo>
                    <a:close/>
                  </a:path>
                </a:pathLst>
              </a:custGeom>
              <a:solidFill>
                <a:srgbClr val="00A0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  <a:sym typeface="Arial"/>
                </a:endParaRPr>
              </a:p>
            </p:txBody>
          </p:sp>
          <p:sp>
            <p:nvSpPr>
              <p:cNvPr id="59" name="Google Shape;749;p26"/>
              <p:cNvSpPr/>
              <p:nvPr/>
            </p:nvSpPr>
            <p:spPr>
              <a:xfrm>
                <a:off x="5707163" y="2767975"/>
                <a:ext cx="188425" cy="1257668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703" extrusionOk="0">
                    <a:moveTo>
                      <a:pt x="687" y="1"/>
                    </a:moveTo>
                    <a:cubicBezTo>
                      <a:pt x="267" y="212"/>
                      <a:pt x="1" y="642"/>
                      <a:pt x="3" y="1113"/>
                    </a:cubicBezTo>
                    <a:lnTo>
                      <a:pt x="3" y="5703"/>
                    </a:lnTo>
                    <a:lnTo>
                      <a:pt x="212" y="5703"/>
                    </a:lnTo>
                    <a:lnTo>
                      <a:pt x="212" y="1113"/>
                    </a:lnTo>
                    <a:cubicBezTo>
                      <a:pt x="212" y="680"/>
                      <a:pt x="484" y="292"/>
                      <a:pt x="892" y="143"/>
                    </a:cubicBezTo>
                    <a:lnTo>
                      <a:pt x="892" y="1"/>
                    </a:lnTo>
                    <a:close/>
                  </a:path>
                </a:pathLst>
              </a:custGeom>
              <a:solidFill>
                <a:srgbClr val="00A0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  <a:sym typeface="Arial"/>
                </a:endParaRPr>
              </a:p>
            </p:txBody>
          </p:sp>
        </p:grpSp>
        <p:grpSp>
          <p:nvGrpSpPr>
            <p:cNvPr id="55" name="Google Shape;750;p26"/>
            <p:cNvGrpSpPr/>
            <p:nvPr/>
          </p:nvGrpSpPr>
          <p:grpSpPr>
            <a:xfrm>
              <a:off x="2650794" y="2798761"/>
              <a:ext cx="1401557" cy="1706858"/>
              <a:chOff x="2448744" y="2318786"/>
              <a:chExt cx="1401557" cy="1706858"/>
            </a:xfrm>
          </p:grpSpPr>
          <p:sp>
            <p:nvSpPr>
              <p:cNvPr id="56" name="Google Shape;751;p26"/>
              <p:cNvSpPr/>
              <p:nvPr/>
            </p:nvSpPr>
            <p:spPr>
              <a:xfrm>
                <a:off x="2448744" y="2318786"/>
                <a:ext cx="1401557" cy="480407"/>
              </a:xfrm>
              <a:custGeom>
                <a:avLst/>
                <a:gdLst/>
                <a:ahLst/>
                <a:cxnLst/>
                <a:rect l="l" t="t" r="r" b="b"/>
                <a:pathLst>
                  <a:path w="6643" h="2277" extrusionOk="0">
                    <a:moveTo>
                      <a:pt x="5505" y="0"/>
                    </a:moveTo>
                    <a:cubicBezTo>
                      <a:pt x="5500" y="0"/>
                      <a:pt x="5494" y="0"/>
                      <a:pt x="5488" y="0"/>
                    </a:cubicBezTo>
                    <a:lnTo>
                      <a:pt x="1" y="0"/>
                    </a:lnTo>
                    <a:cubicBezTo>
                      <a:pt x="461" y="190"/>
                      <a:pt x="761" y="639"/>
                      <a:pt x="761" y="1137"/>
                    </a:cubicBezTo>
                    <a:cubicBezTo>
                      <a:pt x="761" y="1637"/>
                      <a:pt x="461" y="2086"/>
                      <a:pt x="1" y="2276"/>
                    </a:cubicBezTo>
                    <a:lnTo>
                      <a:pt x="5488" y="2276"/>
                    </a:lnTo>
                    <a:cubicBezTo>
                      <a:pt x="5494" y="2276"/>
                      <a:pt x="5500" y="2276"/>
                      <a:pt x="5505" y="2276"/>
                    </a:cubicBezTo>
                    <a:cubicBezTo>
                      <a:pt x="6133" y="2276"/>
                      <a:pt x="6642" y="1768"/>
                      <a:pt x="6642" y="1137"/>
                    </a:cubicBezTo>
                    <a:cubicBezTo>
                      <a:pt x="6642" y="508"/>
                      <a:pt x="6133" y="0"/>
                      <a:pt x="5505" y="0"/>
                    </a:cubicBez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  <a:sym typeface="Arial"/>
                </a:endParaRPr>
              </a:p>
            </p:txBody>
          </p:sp>
          <p:sp>
            <p:nvSpPr>
              <p:cNvPr id="57" name="Google Shape;752;p26"/>
              <p:cNvSpPr/>
              <p:nvPr/>
            </p:nvSpPr>
            <p:spPr>
              <a:xfrm>
                <a:off x="3455300" y="2767975"/>
                <a:ext cx="188425" cy="1257668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703" extrusionOk="0">
                    <a:moveTo>
                      <a:pt x="687" y="1"/>
                    </a:moveTo>
                    <a:cubicBezTo>
                      <a:pt x="267" y="212"/>
                      <a:pt x="1" y="642"/>
                      <a:pt x="3" y="1113"/>
                    </a:cubicBezTo>
                    <a:lnTo>
                      <a:pt x="3" y="5703"/>
                    </a:lnTo>
                    <a:lnTo>
                      <a:pt x="212" y="5703"/>
                    </a:lnTo>
                    <a:lnTo>
                      <a:pt x="212" y="1113"/>
                    </a:lnTo>
                    <a:cubicBezTo>
                      <a:pt x="212" y="680"/>
                      <a:pt x="484" y="292"/>
                      <a:pt x="892" y="143"/>
                    </a:cubicBezTo>
                    <a:lnTo>
                      <a:pt x="892" y="1"/>
                    </a:ln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  <a:sym typeface="Arial"/>
                </a:endParaRPr>
              </a:p>
            </p:txBody>
          </p:sp>
        </p:grpSp>
      </p:grpSp>
      <p:sp>
        <p:nvSpPr>
          <p:cNvPr id="64" name="Google Shape;755;p26"/>
          <p:cNvSpPr txBox="1"/>
          <p:nvPr/>
        </p:nvSpPr>
        <p:spPr>
          <a:xfrm>
            <a:off x="3905165" y="2086413"/>
            <a:ext cx="2294000" cy="10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s-MX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CIDH presentó caso ante la </a:t>
            </a:r>
            <a:r>
              <a:rPr lang="es-MX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CoIDH</a:t>
            </a:r>
            <a:endParaRPr lang="es-MX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5" name="Google Shape;759;p26"/>
          <p:cNvSpPr txBox="1"/>
          <p:nvPr/>
        </p:nvSpPr>
        <p:spPr>
          <a:xfrm>
            <a:off x="0" y="2086975"/>
            <a:ext cx="2294000" cy="10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s-MX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Desaparición forzada de Rosendo Radilla Pacheco</a:t>
            </a:r>
          </a:p>
        </p:txBody>
      </p:sp>
      <p:sp>
        <p:nvSpPr>
          <p:cNvPr id="66" name="Google Shape;761;p26"/>
          <p:cNvSpPr txBox="1"/>
          <p:nvPr/>
        </p:nvSpPr>
        <p:spPr>
          <a:xfrm>
            <a:off x="1891896" y="3982782"/>
            <a:ext cx="2294000" cy="10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s-MX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Demanda de la Comisión Mexicana de Defensa y Promoción de Violaciones a DH ante la CODH</a:t>
            </a:r>
          </a:p>
        </p:txBody>
      </p:sp>
      <p:sp>
        <p:nvSpPr>
          <p:cNvPr id="67" name="Google Shape;763;p26"/>
          <p:cNvSpPr txBox="1"/>
          <p:nvPr/>
        </p:nvSpPr>
        <p:spPr>
          <a:xfrm>
            <a:off x="5750096" y="4126544"/>
            <a:ext cx="2294000" cy="10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s-MX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Sentencia de la </a:t>
            </a:r>
            <a:r>
              <a:rPr lang="es-MX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CoIDH</a:t>
            </a:r>
            <a:r>
              <a:rPr lang="es-MX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declaró responsable al Estado Mexicano</a:t>
            </a:r>
          </a:p>
        </p:txBody>
      </p:sp>
      <p:sp>
        <p:nvSpPr>
          <p:cNvPr id="68" name="Google Shape;764;p26"/>
          <p:cNvSpPr txBox="1"/>
          <p:nvPr/>
        </p:nvSpPr>
        <p:spPr>
          <a:xfrm>
            <a:off x="997496" y="3405518"/>
            <a:ext cx="1788800" cy="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200" b="1" kern="0" dirty="0" smtClean="0">
                <a:solidFill>
                  <a:srgbClr val="FFFFFF"/>
                </a:solidFill>
                <a:latin typeface="Calibri Light" panose="020F0302020204030204" pitchFamily="34" charset="0"/>
                <a:ea typeface="Fira Sans Extra Condensed Medium"/>
                <a:cs typeface="Calibri Light" panose="020F0302020204030204" pitchFamily="34" charset="0"/>
                <a:sym typeface="Fira Sans Extra Condensed Medium"/>
              </a:rPr>
              <a:t>1974</a:t>
            </a:r>
            <a:endParaRPr sz="2200" b="1" kern="0" dirty="0">
              <a:solidFill>
                <a:srgbClr val="FFFFFF"/>
              </a:solidFill>
              <a:latin typeface="Calibri Light" panose="020F0302020204030204" pitchFamily="34" charset="0"/>
              <a:ea typeface="Fira Sans Extra Condensed Medium"/>
              <a:cs typeface="Calibri Light" panose="020F0302020204030204" pitchFamily="34" charset="0"/>
              <a:sym typeface="Fira Sans Extra Condensed Medium"/>
            </a:endParaRPr>
          </a:p>
        </p:txBody>
      </p:sp>
      <p:sp>
        <p:nvSpPr>
          <p:cNvPr id="69" name="Google Shape;765;p26"/>
          <p:cNvSpPr txBox="1"/>
          <p:nvPr/>
        </p:nvSpPr>
        <p:spPr>
          <a:xfrm>
            <a:off x="2969030" y="3405518"/>
            <a:ext cx="1788800" cy="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200" b="1" kern="0" dirty="0" smtClean="0">
                <a:solidFill>
                  <a:srgbClr val="FFFFFF"/>
                </a:solidFill>
                <a:latin typeface="Calibri Light" panose="020F0302020204030204" pitchFamily="34" charset="0"/>
                <a:ea typeface="Fira Sans Extra Condensed Medium"/>
                <a:cs typeface="Calibri Light" panose="020F0302020204030204" pitchFamily="34" charset="0"/>
                <a:sym typeface="Fira Sans Extra Condensed Medium"/>
              </a:rPr>
              <a:t>2001</a:t>
            </a:r>
            <a:endParaRPr sz="2200" b="1" kern="0" dirty="0">
              <a:solidFill>
                <a:srgbClr val="FFFFFF"/>
              </a:solidFill>
              <a:latin typeface="Calibri Light" panose="020F0302020204030204" pitchFamily="34" charset="0"/>
              <a:ea typeface="Fira Sans Extra Condensed Medium"/>
              <a:cs typeface="Calibri Light" panose="020F0302020204030204" pitchFamily="34" charset="0"/>
              <a:sym typeface="Fira Sans Extra Condensed Medium"/>
            </a:endParaRPr>
          </a:p>
        </p:txBody>
      </p:sp>
      <p:sp>
        <p:nvSpPr>
          <p:cNvPr id="70" name="Google Shape;766;p26"/>
          <p:cNvSpPr txBox="1"/>
          <p:nvPr/>
        </p:nvSpPr>
        <p:spPr>
          <a:xfrm>
            <a:off x="4855696" y="3405518"/>
            <a:ext cx="1788800" cy="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200" b="1" kern="0" dirty="0" smtClean="0">
                <a:solidFill>
                  <a:srgbClr val="FFFFFF"/>
                </a:solidFill>
                <a:latin typeface="Calibri Light" panose="020F0302020204030204" pitchFamily="34" charset="0"/>
                <a:ea typeface="Fira Sans Extra Condensed Medium"/>
                <a:cs typeface="Calibri Light" panose="020F0302020204030204" pitchFamily="34" charset="0"/>
                <a:sym typeface="Fira Sans Extra Condensed Medium"/>
              </a:rPr>
              <a:t>2008</a:t>
            </a:r>
            <a:endParaRPr sz="2200" b="1" kern="0" dirty="0">
              <a:solidFill>
                <a:srgbClr val="FFFFFF"/>
              </a:solidFill>
              <a:latin typeface="Calibri Light" panose="020F0302020204030204" pitchFamily="34" charset="0"/>
              <a:ea typeface="Fira Sans Extra Condensed Medium"/>
              <a:cs typeface="Calibri Light" panose="020F0302020204030204" pitchFamily="34" charset="0"/>
              <a:sym typeface="Fira Sans Extra Condensed Medium"/>
            </a:endParaRPr>
          </a:p>
        </p:txBody>
      </p:sp>
      <p:sp>
        <p:nvSpPr>
          <p:cNvPr id="71" name="Google Shape;767;p26"/>
          <p:cNvSpPr txBox="1"/>
          <p:nvPr/>
        </p:nvSpPr>
        <p:spPr>
          <a:xfrm>
            <a:off x="6761230" y="3405518"/>
            <a:ext cx="1788800" cy="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200" b="1" kern="0" dirty="0" smtClean="0">
                <a:solidFill>
                  <a:srgbClr val="FFFFFF"/>
                </a:solidFill>
                <a:latin typeface="Calibri Light" panose="020F0302020204030204" pitchFamily="34" charset="0"/>
                <a:ea typeface="Fira Sans Extra Condensed Medium"/>
                <a:cs typeface="Calibri Light" panose="020F0302020204030204" pitchFamily="34" charset="0"/>
                <a:sym typeface="Fira Sans Extra Condensed Medium"/>
              </a:rPr>
              <a:t>2009</a:t>
            </a:r>
            <a:endParaRPr sz="2200" b="1" kern="0" dirty="0">
              <a:solidFill>
                <a:srgbClr val="FFFFFF"/>
              </a:solidFill>
              <a:latin typeface="Calibri Light" panose="020F0302020204030204" pitchFamily="34" charset="0"/>
              <a:ea typeface="Fira Sans Extra Condensed Medium"/>
              <a:cs typeface="Calibri Light" panose="020F0302020204030204" pitchFamily="34" charset="0"/>
              <a:sym typeface="Fira Sans Extra Condensed Medium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06559" y="5465004"/>
            <a:ext cx="1798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b="1" dirty="0" smtClean="0">
                <a:solidFill>
                  <a:srgbClr val="009999"/>
                </a:solidFill>
                <a:latin typeface="+mj-lt"/>
              </a:rPr>
              <a:t>35 años después</a:t>
            </a:r>
            <a:endParaRPr lang="es-MX" sz="3500" b="1" dirty="0">
              <a:solidFill>
                <a:srgbClr val="009999"/>
              </a:solidFill>
              <a:latin typeface="+mj-lt"/>
            </a:endParaRPr>
          </a:p>
        </p:txBody>
      </p:sp>
      <p:grpSp>
        <p:nvGrpSpPr>
          <p:cNvPr id="95" name="Google Shape;1431;p36"/>
          <p:cNvGrpSpPr/>
          <p:nvPr/>
        </p:nvGrpSpPr>
        <p:grpSpPr>
          <a:xfrm>
            <a:off x="9063286" y="2683821"/>
            <a:ext cx="1112900" cy="2885445"/>
            <a:chOff x="2322058" y="1372598"/>
            <a:chExt cx="895938" cy="2373904"/>
          </a:xfrm>
        </p:grpSpPr>
        <p:cxnSp>
          <p:nvCxnSpPr>
            <p:cNvPr id="96" name="Google Shape;1432;p36"/>
            <p:cNvCxnSpPr/>
            <p:nvPr/>
          </p:nvCxnSpPr>
          <p:spPr>
            <a:xfrm>
              <a:off x="2440000" y="1422075"/>
              <a:ext cx="6824" cy="2324427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7" name="Google Shape;1433;p36"/>
            <p:cNvGrpSpPr/>
            <p:nvPr/>
          </p:nvGrpSpPr>
          <p:grpSpPr>
            <a:xfrm>
              <a:off x="2379209" y="1372598"/>
              <a:ext cx="800699" cy="552521"/>
              <a:chOff x="3158271" y="1456546"/>
              <a:chExt cx="572787" cy="397068"/>
            </a:xfrm>
          </p:grpSpPr>
          <p:sp>
            <p:nvSpPr>
              <p:cNvPr id="112" name="Google Shape;1434;p36"/>
              <p:cNvSpPr/>
              <p:nvPr/>
            </p:nvSpPr>
            <p:spPr>
              <a:xfrm>
                <a:off x="3192387" y="1456546"/>
                <a:ext cx="538671" cy="397068"/>
              </a:xfrm>
              <a:custGeom>
                <a:avLst/>
                <a:gdLst/>
                <a:ahLst/>
                <a:cxnLst/>
                <a:rect l="l" t="t" r="r" b="b"/>
                <a:pathLst>
                  <a:path w="33868" h="24965" extrusionOk="0">
                    <a:moveTo>
                      <a:pt x="20556" y="0"/>
                    </a:moveTo>
                    <a:cubicBezTo>
                      <a:pt x="19792" y="0"/>
                      <a:pt x="19022" y="70"/>
                      <a:pt x="18254" y="212"/>
                    </a:cubicBezTo>
                    <a:cubicBezTo>
                      <a:pt x="13618" y="1099"/>
                      <a:pt x="9848" y="4537"/>
                      <a:pt x="8584" y="9106"/>
                    </a:cubicBezTo>
                    <a:lnTo>
                      <a:pt x="0" y="12477"/>
                    </a:lnTo>
                    <a:lnTo>
                      <a:pt x="8584" y="15849"/>
                    </a:lnTo>
                    <a:cubicBezTo>
                      <a:pt x="10114" y="21238"/>
                      <a:pt x="15016" y="24942"/>
                      <a:pt x="20605" y="24964"/>
                    </a:cubicBezTo>
                    <a:cubicBezTo>
                      <a:pt x="25329" y="24942"/>
                      <a:pt x="29654" y="22259"/>
                      <a:pt x="31761" y="18022"/>
                    </a:cubicBezTo>
                    <a:cubicBezTo>
                      <a:pt x="33868" y="13786"/>
                      <a:pt x="33380" y="8707"/>
                      <a:pt x="30519" y="4936"/>
                    </a:cubicBezTo>
                    <a:cubicBezTo>
                      <a:pt x="28129" y="1788"/>
                      <a:pt x="24425" y="0"/>
                      <a:pt x="20556" y="0"/>
                    </a:cubicBez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MX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/>
                    <a:sym typeface="Arial"/>
                  </a:rPr>
                  <a:t>     </a:t>
                </a:r>
                <a:r>
                  <a:rPr kumimoji="0" lang="es-MX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/>
                    <a:sym typeface="Arial"/>
                  </a:rPr>
                  <a:t>2001</a:t>
                </a:r>
                <a:endParaRPr kumimoji="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endParaRPr>
              </a:p>
            </p:txBody>
          </p:sp>
          <p:sp>
            <p:nvSpPr>
              <p:cNvPr id="117" name="Google Shape;1439;p36"/>
              <p:cNvSpPr/>
              <p:nvPr/>
            </p:nvSpPr>
            <p:spPr>
              <a:xfrm>
                <a:off x="3158271" y="1615485"/>
                <a:ext cx="92790" cy="7925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3" extrusionOk="0">
                    <a:moveTo>
                      <a:pt x="3327" y="0"/>
                    </a:moveTo>
                    <a:cubicBezTo>
                      <a:pt x="1109" y="0"/>
                      <a:pt x="0" y="2684"/>
                      <a:pt x="1575" y="4259"/>
                    </a:cubicBezTo>
                    <a:cubicBezTo>
                      <a:pt x="2082" y="4759"/>
                      <a:pt x="2704" y="4983"/>
                      <a:pt x="3314" y="4983"/>
                    </a:cubicBezTo>
                    <a:cubicBezTo>
                      <a:pt x="4599" y="4983"/>
                      <a:pt x="5833" y="3988"/>
                      <a:pt x="5833" y="2484"/>
                    </a:cubicBezTo>
                    <a:cubicBezTo>
                      <a:pt x="5833" y="1109"/>
                      <a:pt x="4702" y="0"/>
                      <a:pt x="3327" y="0"/>
                    </a:cubicBezTo>
                    <a:close/>
                  </a:path>
                </a:pathLst>
              </a:cu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1440;p36"/>
            <p:cNvGrpSpPr/>
            <p:nvPr/>
          </p:nvGrpSpPr>
          <p:grpSpPr>
            <a:xfrm>
              <a:off x="2322058" y="2286358"/>
              <a:ext cx="839514" cy="549711"/>
              <a:chOff x="3317003" y="1966858"/>
              <a:chExt cx="606060" cy="396846"/>
            </a:xfrm>
          </p:grpSpPr>
          <p:sp>
            <p:nvSpPr>
              <p:cNvPr id="109" name="Google Shape;1441;p36"/>
              <p:cNvSpPr/>
              <p:nvPr/>
            </p:nvSpPr>
            <p:spPr>
              <a:xfrm>
                <a:off x="3384027" y="1966858"/>
                <a:ext cx="539036" cy="396846"/>
              </a:xfrm>
              <a:custGeom>
                <a:avLst/>
                <a:gdLst/>
                <a:ahLst/>
                <a:cxnLst/>
                <a:rect l="l" t="t" r="r" b="b"/>
                <a:pathLst>
                  <a:path w="33891" h="24951" extrusionOk="0">
                    <a:moveTo>
                      <a:pt x="20616" y="1"/>
                    </a:moveTo>
                    <a:cubicBezTo>
                      <a:pt x="19847" y="1"/>
                      <a:pt x="19071" y="73"/>
                      <a:pt x="18299" y="221"/>
                    </a:cubicBezTo>
                    <a:cubicBezTo>
                      <a:pt x="13641" y="1108"/>
                      <a:pt x="9871" y="4546"/>
                      <a:pt x="8606" y="9092"/>
                    </a:cubicBezTo>
                    <a:lnTo>
                      <a:pt x="1" y="12464"/>
                    </a:lnTo>
                    <a:lnTo>
                      <a:pt x="8606" y="15857"/>
                    </a:lnTo>
                    <a:cubicBezTo>
                      <a:pt x="10115" y="21225"/>
                      <a:pt x="15016" y="24951"/>
                      <a:pt x="20605" y="24951"/>
                    </a:cubicBezTo>
                    <a:cubicBezTo>
                      <a:pt x="25329" y="24951"/>
                      <a:pt x="29677" y="22267"/>
                      <a:pt x="31784" y="18031"/>
                    </a:cubicBezTo>
                    <a:cubicBezTo>
                      <a:pt x="33891" y="13794"/>
                      <a:pt x="33403" y="8715"/>
                      <a:pt x="30542" y="4945"/>
                    </a:cubicBezTo>
                    <a:cubicBezTo>
                      <a:pt x="28157" y="1803"/>
                      <a:pt x="24464" y="1"/>
                      <a:pt x="20616" y="1"/>
                    </a:cubicBez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endParaRPr>
              </a:p>
            </p:txBody>
          </p:sp>
          <p:sp>
            <p:nvSpPr>
              <p:cNvPr id="111" name="Google Shape;1443;p36"/>
              <p:cNvSpPr/>
              <p:nvPr/>
            </p:nvSpPr>
            <p:spPr>
              <a:xfrm>
                <a:off x="3317003" y="2125574"/>
                <a:ext cx="92790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93" extrusionOk="0">
                    <a:moveTo>
                      <a:pt x="3328" y="1"/>
                    </a:moveTo>
                    <a:cubicBezTo>
                      <a:pt x="1110" y="1"/>
                      <a:pt x="1" y="2684"/>
                      <a:pt x="1553" y="4259"/>
                    </a:cubicBezTo>
                    <a:cubicBezTo>
                      <a:pt x="2060" y="4766"/>
                      <a:pt x="2685" y="4993"/>
                      <a:pt x="3298" y="4993"/>
                    </a:cubicBezTo>
                    <a:cubicBezTo>
                      <a:pt x="4590" y="4993"/>
                      <a:pt x="5834" y="3988"/>
                      <a:pt x="5834" y="2485"/>
                    </a:cubicBezTo>
                    <a:cubicBezTo>
                      <a:pt x="5834" y="1110"/>
                      <a:pt x="4703" y="1"/>
                      <a:pt x="3328" y="1"/>
                    </a:cubicBezTo>
                    <a:close/>
                  </a:path>
                </a:pathLst>
              </a:custGeom>
              <a:solidFill>
                <a:srgbClr val="70C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endParaRPr>
              </a:p>
            </p:txBody>
          </p:sp>
        </p:grpSp>
        <p:grpSp>
          <p:nvGrpSpPr>
            <p:cNvPr id="99" name="Google Shape;1444;p36"/>
            <p:cNvGrpSpPr/>
            <p:nvPr/>
          </p:nvGrpSpPr>
          <p:grpSpPr>
            <a:xfrm>
              <a:off x="2379210" y="3197307"/>
              <a:ext cx="838786" cy="549195"/>
              <a:chOff x="3407312" y="3036788"/>
              <a:chExt cx="606059" cy="396846"/>
            </a:xfrm>
          </p:grpSpPr>
          <p:sp>
            <p:nvSpPr>
              <p:cNvPr id="105" name="Google Shape;1445;p36"/>
              <p:cNvSpPr/>
              <p:nvPr/>
            </p:nvSpPr>
            <p:spPr>
              <a:xfrm>
                <a:off x="3474685" y="3036788"/>
                <a:ext cx="538686" cy="396846"/>
              </a:xfrm>
              <a:custGeom>
                <a:avLst/>
                <a:gdLst/>
                <a:ahLst/>
                <a:cxnLst/>
                <a:rect l="l" t="t" r="r" b="b"/>
                <a:pathLst>
                  <a:path w="33869" h="24951" extrusionOk="0">
                    <a:moveTo>
                      <a:pt x="20594" y="1"/>
                    </a:moveTo>
                    <a:cubicBezTo>
                      <a:pt x="19825" y="1"/>
                      <a:pt x="19049" y="73"/>
                      <a:pt x="18277" y="221"/>
                    </a:cubicBezTo>
                    <a:cubicBezTo>
                      <a:pt x="13619" y="1086"/>
                      <a:pt x="9871" y="4523"/>
                      <a:pt x="8584" y="9092"/>
                    </a:cubicBezTo>
                    <a:lnTo>
                      <a:pt x="1" y="12464"/>
                    </a:lnTo>
                    <a:lnTo>
                      <a:pt x="8584" y="15835"/>
                    </a:lnTo>
                    <a:cubicBezTo>
                      <a:pt x="10092" y="21224"/>
                      <a:pt x="14994" y="24950"/>
                      <a:pt x="20605" y="24950"/>
                    </a:cubicBezTo>
                    <a:cubicBezTo>
                      <a:pt x="25330" y="24950"/>
                      <a:pt x="29654" y="22267"/>
                      <a:pt x="31761" y="18008"/>
                    </a:cubicBezTo>
                    <a:cubicBezTo>
                      <a:pt x="33869" y="13772"/>
                      <a:pt x="33381" y="8715"/>
                      <a:pt x="30519" y="4945"/>
                    </a:cubicBezTo>
                    <a:cubicBezTo>
                      <a:pt x="28135" y="1803"/>
                      <a:pt x="24442" y="1"/>
                      <a:pt x="20594" y="1"/>
                    </a:cubicBezTo>
                    <a:close/>
                  </a:path>
                </a:pathLst>
              </a:custGeom>
              <a:solidFill>
                <a:srgbClr val="368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endParaRPr>
              </a:p>
            </p:txBody>
          </p:sp>
          <p:sp>
            <p:nvSpPr>
              <p:cNvPr id="108" name="Google Shape;1448;p36"/>
              <p:cNvSpPr/>
              <p:nvPr/>
            </p:nvSpPr>
            <p:spPr>
              <a:xfrm>
                <a:off x="3407312" y="3195504"/>
                <a:ext cx="92790" cy="7925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4983" extrusionOk="0">
                    <a:moveTo>
                      <a:pt x="3350" y="0"/>
                    </a:moveTo>
                    <a:cubicBezTo>
                      <a:pt x="1110" y="0"/>
                      <a:pt x="1" y="2684"/>
                      <a:pt x="1575" y="4259"/>
                    </a:cubicBezTo>
                    <a:cubicBezTo>
                      <a:pt x="2082" y="4759"/>
                      <a:pt x="2704" y="4983"/>
                      <a:pt x="3314" y="4983"/>
                    </a:cubicBezTo>
                    <a:cubicBezTo>
                      <a:pt x="4600" y="4983"/>
                      <a:pt x="5834" y="3989"/>
                      <a:pt x="5834" y="2485"/>
                    </a:cubicBezTo>
                    <a:cubicBezTo>
                      <a:pt x="5834" y="1109"/>
                      <a:pt x="4725" y="0"/>
                      <a:pt x="3350" y="0"/>
                    </a:cubicBezTo>
                    <a:close/>
                  </a:path>
                </a:pathLst>
              </a:custGeom>
              <a:solidFill>
                <a:srgbClr val="3685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Rectángulo 2"/>
          <p:cNvSpPr/>
          <p:nvPr/>
        </p:nvSpPr>
        <p:spPr>
          <a:xfrm>
            <a:off x="9421518" y="396666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s-MX" b="1" kern="0" dirty="0" smtClea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2002</a:t>
            </a:r>
            <a:endParaRPr lang="es-MX" b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18" name="Rectángulo 117"/>
          <p:cNvSpPr/>
          <p:nvPr/>
        </p:nvSpPr>
        <p:spPr>
          <a:xfrm>
            <a:off x="9476130" y="50506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s-MX" b="1" kern="0" dirty="0" smtClea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2006</a:t>
            </a:r>
            <a:endParaRPr lang="es-MX" b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0" name="Rectángulo 119"/>
          <p:cNvSpPr/>
          <p:nvPr/>
        </p:nvSpPr>
        <p:spPr>
          <a:xfrm>
            <a:off x="10176186" y="2625025"/>
            <a:ext cx="1815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+mj-lt"/>
              </a:rPr>
              <a:t>CNDH, </a:t>
            </a:r>
            <a:r>
              <a:rPr lang="es-MX" dirty="0">
                <a:latin typeface="+mj-lt"/>
              </a:rPr>
              <a:t>Recomendación 026/2001</a:t>
            </a:r>
            <a:r>
              <a:rPr lang="es-MX" dirty="0" smtClean="0">
                <a:latin typeface="+mj-lt"/>
              </a:rPr>
              <a:t> </a:t>
            </a:r>
            <a:endParaRPr lang="es-MX" dirty="0">
              <a:latin typeface="+mj-lt"/>
            </a:endParaRPr>
          </a:p>
        </p:txBody>
      </p:sp>
      <p:sp>
        <p:nvSpPr>
          <p:cNvPr id="123" name="Rectángulo 122"/>
          <p:cNvSpPr/>
          <p:nvPr/>
        </p:nvSpPr>
        <p:spPr>
          <a:xfrm>
            <a:off x="10151705" y="3733756"/>
            <a:ext cx="1815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+mj-lt"/>
              </a:rPr>
              <a:t>Fiscalía Especial,</a:t>
            </a:r>
          </a:p>
          <a:p>
            <a:r>
              <a:rPr lang="es-MX" dirty="0" smtClean="0">
                <a:latin typeface="+mj-lt"/>
              </a:rPr>
              <a:t>Examinó y recibió denuncias</a:t>
            </a:r>
            <a:endParaRPr lang="es-MX" dirty="0">
              <a:latin typeface="+mj-lt"/>
            </a:endParaRPr>
          </a:p>
        </p:txBody>
      </p:sp>
      <p:sp>
        <p:nvSpPr>
          <p:cNvPr id="125" name="Rectángulo 124"/>
          <p:cNvSpPr/>
          <p:nvPr/>
        </p:nvSpPr>
        <p:spPr>
          <a:xfrm>
            <a:off x="10178442" y="4832542"/>
            <a:ext cx="1930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+mj-lt"/>
              </a:rPr>
              <a:t>Fiscalía Especial,</a:t>
            </a:r>
          </a:p>
          <a:p>
            <a:r>
              <a:rPr lang="es-MX" dirty="0" smtClean="0">
                <a:latin typeface="+mj-lt"/>
              </a:rPr>
              <a:t>Presentó “Informe histórico”</a:t>
            </a:r>
            <a:endParaRPr lang="es-MX" dirty="0">
              <a:latin typeface="+mj-lt"/>
            </a:endParaRPr>
          </a:p>
        </p:txBody>
      </p:sp>
      <p:sp>
        <p:nvSpPr>
          <p:cNvPr id="126" name="CuadroTexto 125"/>
          <p:cNvSpPr txBox="1"/>
          <p:nvPr/>
        </p:nvSpPr>
        <p:spPr>
          <a:xfrm>
            <a:off x="8452736" y="1900025"/>
            <a:ext cx="34468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b="1" i="1" dirty="0" smtClean="0">
                <a:latin typeface="+mj-lt"/>
                <a:ea typeface="+mj-ea"/>
                <a:cs typeface="+mj-cs"/>
              </a:rPr>
              <a:t>Estado mexicano</a:t>
            </a:r>
            <a:endParaRPr lang="es-MX" sz="35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51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8" grpId="0"/>
      <p:bldP spid="120" grpId="0"/>
      <p:bldP spid="123" grpId="0"/>
      <p:bldP spid="125" grpId="0"/>
      <p:bldP spid="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126600" y="689192"/>
            <a:ext cx="412706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500" b="1" i="1" dirty="0" smtClean="0">
                <a:latin typeface="+mj-lt"/>
                <a:ea typeface="+mj-ea"/>
                <a:cs typeface="+mj-cs"/>
              </a:rPr>
              <a:t>Resolución </a:t>
            </a:r>
            <a:r>
              <a:rPr lang="es-MX" sz="3500" b="1" i="1" dirty="0" err="1" smtClean="0">
                <a:latin typeface="+mj-lt"/>
                <a:ea typeface="+mj-ea"/>
                <a:cs typeface="+mj-cs"/>
              </a:rPr>
              <a:t>CoIDH</a:t>
            </a:r>
            <a:endParaRPr lang="es-MX" sz="3500" b="1" i="1" dirty="0" smtClean="0">
              <a:latin typeface="+mj-lt"/>
              <a:ea typeface="+mj-ea"/>
              <a:cs typeface="+mj-cs"/>
            </a:endParaRPr>
          </a:p>
          <a:p>
            <a:pPr algn="ctr"/>
            <a:r>
              <a:rPr lang="es-MX" sz="2200" b="1" i="1" dirty="0" smtClean="0">
                <a:latin typeface="+mj-lt"/>
                <a:ea typeface="+mj-ea"/>
                <a:cs typeface="+mj-cs"/>
              </a:rPr>
              <a:t>23 </a:t>
            </a:r>
            <a:r>
              <a:rPr lang="es-MX" sz="2200" b="1" i="1" dirty="0" smtClean="0">
                <a:latin typeface="+mj-lt"/>
                <a:ea typeface="+mj-ea"/>
                <a:cs typeface="+mj-cs"/>
              </a:rPr>
              <a:t>de noviembre de </a:t>
            </a:r>
            <a:r>
              <a:rPr lang="es-MX" sz="2200" b="1" i="1" dirty="0" smtClean="0">
                <a:latin typeface="+mj-lt"/>
                <a:ea typeface="+mj-ea"/>
                <a:cs typeface="+mj-cs"/>
              </a:rPr>
              <a:t>2009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948473" y="5414892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464956" y="2431302"/>
            <a:ext cx="4519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+mj-lt"/>
              </a:rPr>
              <a:t>Apuntó </a:t>
            </a:r>
            <a:r>
              <a:rPr lang="es-MX" dirty="0">
                <a:latin typeface="+mj-lt"/>
              </a:rPr>
              <a:t>hacia la necesidad </a:t>
            </a:r>
            <a:r>
              <a:rPr lang="es-MX" dirty="0" smtClean="0">
                <a:latin typeface="+mj-lt"/>
              </a:rPr>
              <a:t>de:</a:t>
            </a:r>
          </a:p>
          <a:p>
            <a:pPr algn="just"/>
            <a:endParaRPr lang="es-MX" dirty="0">
              <a:latin typeface="+mj-lt"/>
            </a:endParaRPr>
          </a:p>
          <a:p>
            <a:pPr marL="457200" indent="-457200" algn="just">
              <a:buAutoNum type="arabicPeriod"/>
            </a:pPr>
            <a:r>
              <a:rPr lang="es-MX" dirty="0" smtClean="0">
                <a:latin typeface="+mj-lt"/>
              </a:rPr>
              <a:t>Adecuar </a:t>
            </a:r>
            <a:r>
              <a:rPr lang="es-MX" dirty="0">
                <a:latin typeface="+mj-lt"/>
              </a:rPr>
              <a:t>la legislación relativa al delito de desaparición forzada de </a:t>
            </a:r>
            <a:r>
              <a:rPr lang="es-MX" dirty="0" smtClean="0">
                <a:latin typeface="+mj-lt"/>
              </a:rPr>
              <a:t>personas, </a:t>
            </a:r>
            <a:r>
              <a:rPr lang="es-MX" dirty="0">
                <a:latin typeface="+mj-lt"/>
              </a:rPr>
              <a:t>y </a:t>
            </a:r>
            <a:endParaRPr lang="es-MX" dirty="0" smtClean="0">
              <a:latin typeface="+mj-lt"/>
            </a:endParaRPr>
          </a:p>
          <a:p>
            <a:pPr algn="just"/>
            <a:endParaRPr lang="es-MX" dirty="0" smtClean="0">
              <a:latin typeface="+mj-lt"/>
            </a:endParaRPr>
          </a:p>
          <a:p>
            <a:pPr marL="457200" indent="-457200" algn="just">
              <a:buAutoNum type="arabicPeriod"/>
            </a:pPr>
            <a:r>
              <a:rPr lang="es-MX" dirty="0" smtClean="0">
                <a:latin typeface="+mj-lt"/>
              </a:rPr>
              <a:t>La </a:t>
            </a:r>
            <a:r>
              <a:rPr lang="es-MX" dirty="0">
                <a:latin typeface="+mj-lt"/>
              </a:rPr>
              <a:t>limitación de la jurisdicción militar a casos de violaciones graves de los derechos humanos de civiles por parte de elementos castrenses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53453" y="6417604"/>
            <a:ext cx="5061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+mj-lt"/>
                <a:hlinkClick r:id="rId3"/>
              </a:rPr>
              <a:t>La Sentencia de la Corte IDH: Caso Radilla Pacheco vs. Estados Unidos Mexicanos | CMDPDH</a:t>
            </a:r>
            <a:endParaRPr lang="es-MX" sz="1600" dirty="0"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74105" y="227557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 smtClean="0">
                <a:latin typeface="+mj-lt"/>
              </a:rPr>
              <a:t>Dio cuenta de:</a:t>
            </a:r>
          </a:p>
          <a:p>
            <a:pPr algn="just"/>
            <a:endParaRPr lang="es-MX" dirty="0" smtClean="0">
              <a:latin typeface="+mj-lt"/>
            </a:endParaRPr>
          </a:p>
          <a:p>
            <a:pPr marL="342900" indent="-342900" algn="just">
              <a:buAutoNum type="arabicParenR"/>
            </a:pPr>
            <a:r>
              <a:rPr lang="es-MX" dirty="0" smtClean="0">
                <a:latin typeface="+mj-lt"/>
              </a:rPr>
              <a:t>Existencia de un patrón </a:t>
            </a:r>
            <a:r>
              <a:rPr lang="es-MX" dirty="0">
                <a:latin typeface="+mj-lt"/>
              </a:rPr>
              <a:t>de sistemáticas violaciones de derechos humanos en México</a:t>
            </a:r>
            <a:r>
              <a:rPr lang="es-MX" dirty="0" smtClean="0">
                <a:latin typeface="+mj-lt"/>
              </a:rPr>
              <a:t>; </a:t>
            </a:r>
          </a:p>
          <a:p>
            <a:pPr marL="342900" indent="-342900" algn="just">
              <a:buAutoNum type="arabicParenR"/>
            </a:pPr>
            <a:endParaRPr lang="es-MX" dirty="0">
              <a:latin typeface="+mj-lt"/>
            </a:endParaRPr>
          </a:p>
          <a:p>
            <a:pPr marL="342900" indent="-342900" algn="just">
              <a:buAutoNum type="arabicParenR"/>
            </a:pPr>
            <a:r>
              <a:rPr lang="es-MX" dirty="0">
                <a:latin typeface="+mj-lt"/>
              </a:rPr>
              <a:t>La debilidad estructural de la normatividad y las instituciones públicas en materia de justicia</a:t>
            </a:r>
            <a:r>
              <a:rPr lang="es-MX" dirty="0" smtClean="0">
                <a:latin typeface="+mj-lt"/>
              </a:rPr>
              <a:t>; </a:t>
            </a:r>
            <a:r>
              <a:rPr lang="es-MX" dirty="0">
                <a:latin typeface="+mj-lt"/>
              </a:rPr>
              <a:t>y </a:t>
            </a:r>
            <a:endParaRPr lang="es-MX" dirty="0" smtClean="0">
              <a:latin typeface="+mj-lt"/>
            </a:endParaRPr>
          </a:p>
          <a:p>
            <a:pPr marL="342900" indent="-342900" algn="just">
              <a:buAutoNum type="arabicParenR"/>
            </a:pPr>
            <a:endParaRPr lang="es-MX" dirty="0">
              <a:latin typeface="+mj-lt"/>
            </a:endParaRPr>
          </a:p>
          <a:p>
            <a:pPr marL="342900" indent="-342900" algn="just">
              <a:buAutoNum type="arabicParenR"/>
            </a:pPr>
            <a:r>
              <a:rPr lang="es-MX" dirty="0">
                <a:latin typeface="+mj-lt"/>
              </a:rPr>
              <a:t>urgencia de armonizar la normatividad interna con los estándares internacionales en materia de derechos humanos y de velar por el cumplimiento de la Sentencia</a:t>
            </a:r>
            <a:r>
              <a:rPr lang="es-MX" dirty="0" smtClean="0">
                <a:latin typeface="+mj-lt"/>
              </a:rPr>
              <a:t>.</a:t>
            </a:r>
            <a:endParaRPr lang="es-MX" dirty="0"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947" y="922994"/>
            <a:ext cx="1411443" cy="14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80116" y="1625508"/>
            <a:ext cx="91379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s-MX" sz="2200" dirty="0" smtClean="0">
                <a:solidFill>
                  <a:srgbClr val="000000"/>
                </a:solidFill>
                <a:latin typeface="+mj-lt"/>
              </a:rPr>
              <a:t>Modificación en el uso del lenguaje ("garantías individuales“);</a:t>
            </a:r>
          </a:p>
          <a:p>
            <a:pPr marL="457200" indent="-457200">
              <a:buAutoNum type="arabicPeriod"/>
            </a:pPr>
            <a:r>
              <a:rPr lang="es-MX" sz="2200" dirty="0" smtClean="0">
                <a:latin typeface="+mj-lt"/>
              </a:rPr>
              <a:t>Introducción de figuras jurídicas, </a:t>
            </a:r>
            <a:r>
              <a:rPr lang="es-MX" sz="2200" dirty="0">
                <a:latin typeface="+mj-lt"/>
              </a:rPr>
              <a:t>hoy fundamentales </a:t>
            </a:r>
            <a:endParaRPr lang="es-MX" sz="2200" dirty="0" smtClean="0">
              <a:latin typeface="+mj-lt"/>
            </a:endParaRPr>
          </a:p>
          <a:p>
            <a:pPr lvl="1"/>
            <a:r>
              <a:rPr lang="es-MX" sz="2200" dirty="0" smtClean="0">
                <a:latin typeface="+mj-lt"/>
              </a:rPr>
              <a:t>(interpretación </a:t>
            </a:r>
            <a:r>
              <a:rPr lang="es-MX" sz="2200" dirty="0">
                <a:latin typeface="+mj-lt"/>
              </a:rPr>
              <a:t>conforme y </a:t>
            </a:r>
            <a:r>
              <a:rPr lang="es-MX" sz="2200" i="1" dirty="0">
                <a:latin typeface="+mj-lt"/>
              </a:rPr>
              <a:t>pro </a:t>
            </a:r>
            <a:r>
              <a:rPr lang="es-MX" sz="2200" i="1" dirty="0" err="1">
                <a:latin typeface="+mj-lt"/>
              </a:rPr>
              <a:t>homine</a:t>
            </a:r>
            <a:r>
              <a:rPr lang="es-MX" sz="2200" dirty="0">
                <a:latin typeface="+mj-lt"/>
              </a:rPr>
              <a:t>, </a:t>
            </a:r>
            <a:r>
              <a:rPr lang="es-MX" sz="2200" dirty="0" smtClean="0">
                <a:latin typeface="+mj-lt"/>
              </a:rPr>
              <a:t>control </a:t>
            </a:r>
            <a:r>
              <a:rPr lang="es-MX" sz="2200" dirty="0">
                <a:latin typeface="+mj-lt"/>
              </a:rPr>
              <a:t>de la constitucionalidad y de la </a:t>
            </a:r>
            <a:r>
              <a:rPr lang="es-MX" sz="2200" dirty="0" smtClean="0">
                <a:latin typeface="+mj-lt"/>
              </a:rPr>
              <a:t>convencionalidad</a:t>
            </a:r>
            <a:r>
              <a:rPr lang="es-MX" sz="2200" dirty="0">
                <a:latin typeface="+mj-lt"/>
              </a:rPr>
              <a:t>, tanto difuso como concentrado)</a:t>
            </a:r>
          </a:p>
          <a:p>
            <a:pPr marL="457200" indent="-457200">
              <a:buAutoNum type="arabicPeriod"/>
            </a:pPr>
            <a:r>
              <a:rPr lang="es-MX" sz="2200" dirty="0" smtClean="0">
                <a:latin typeface="+mj-lt"/>
              </a:rPr>
              <a:t>Principio de Igualdad jurídica</a:t>
            </a:r>
          </a:p>
          <a:p>
            <a:pPr marL="457200" indent="-457200">
              <a:buAutoNum type="arabicPeriod"/>
            </a:pPr>
            <a:r>
              <a:rPr lang="es-MX" sz="2200" b="1" dirty="0" smtClean="0">
                <a:solidFill>
                  <a:schemeClr val="accent6"/>
                </a:solidFill>
                <a:latin typeface="+mj-lt"/>
              </a:rPr>
              <a:t>Obligación de todas las autoridades de promover, respetar </a:t>
            </a:r>
            <a:r>
              <a:rPr lang="es-MX" sz="2200" b="1" dirty="0">
                <a:solidFill>
                  <a:schemeClr val="accent6"/>
                </a:solidFill>
                <a:latin typeface="+mj-lt"/>
              </a:rPr>
              <a:t>y garantizar los Derechos Humanos de toda </a:t>
            </a:r>
            <a:r>
              <a:rPr lang="es-MX" sz="2200" b="1" dirty="0" smtClean="0">
                <a:solidFill>
                  <a:schemeClr val="accent6"/>
                </a:solidFill>
                <a:latin typeface="+mj-lt"/>
              </a:rPr>
              <a:t>persona</a:t>
            </a:r>
            <a:r>
              <a:rPr lang="es-MX" sz="2200" dirty="0" smtClean="0">
                <a:latin typeface="+mj-lt"/>
              </a:rPr>
              <a:t> </a:t>
            </a:r>
          </a:p>
          <a:p>
            <a:pPr marL="457200" indent="-457200">
              <a:buAutoNum type="arabicPeriod"/>
            </a:pPr>
            <a:r>
              <a:rPr lang="es-MX" sz="2200" dirty="0" smtClean="0">
                <a:latin typeface="+mj-lt"/>
              </a:rPr>
              <a:t>Prohibición </a:t>
            </a:r>
            <a:r>
              <a:rPr lang="es-MX" sz="2200" dirty="0">
                <a:latin typeface="+mj-lt"/>
              </a:rPr>
              <a:t>expresa a la discriminación</a:t>
            </a:r>
            <a:r>
              <a:rPr lang="es-MX" sz="2200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es-MX" sz="2200" dirty="0" smtClean="0">
                <a:latin typeface="+mj-lt"/>
              </a:rPr>
              <a:t>Derecho a la reparación integral y máxima protección</a:t>
            </a:r>
          </a:p>
          <a:p>
            <a:pPr marL="457200" indent="-457200">
              <a:buAutoNum type="arabicPeriod"/>
            </a:pPr>
            <a:r>
              <a:rPr lang="es-MX" sz="2200" dirty="0" smtClean="0">
                <a:latin typeface="+mj-lt"/>
              </a:rPr>
              <a:t>Libertad jurídica</a:t>
            </a:r>
          </a:p>
          <a:p>
            <a:pPr marL="457200" indent="-457200">
              <a:buAutoNum type="arabicPeriod"/>
            </a:pPr>
            <a:r>
              <a:rPr lang="es-MX" sz="2200" dirty="0" smtClean="0">
                <a:latin typeface="+mj-lt"/>
              </a:rPr>
              <a:t>Principio Dignidad humana</a:t>
            </a:r>
          </a:p>
          <a:p>
            <a:pPr marL="457200" indent="-457200">
              <a:buAutoNum type="arabicPeriod"/>
            </a:pPr>
            <a:r>
              <a:rPr lang="es-MX" sz="2200" dirty="0" smtClean="0">
                <a:latin typeface="+mj-lt"/>
              </a:rPr>
              <a:t>Principios rectores (</a:t>
            </a:r>
            <a:r>
              <a:rPr lang="es-MX" sz="2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universalidad, interdependencia, indivisibilidad y </a:t>
            </a:r>
            <a:r>
              <a:rPr lang="es-MX" sz="22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progresividad)</a:t>
            </a:r>
            <a:endParaRPr lang="es-MX" sz="2200" dirty="0"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481384" y="763703"/>
            <a:ext cx="64604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7030A0"/>
                </a:solidFill>
                <a:latin typeface="+mj-lt"/>
              </a:rPr>
              <a:t>REFORMA CONSTITUCIONAL DE 2011</a:t>
            </a:r>
            <a:endParaRPr lang="es-MX" sz="2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69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53111" y="1683396"/>
            <a:ext cx="30217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Artículo 1º Constitucional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6722" t="25155" r="25917" b="7146"/>
          <a:stretch/>
        </p:blipFill>
        <p:spPr>
          <a:xfrm>
            <a:off x="3765588" y="810491"/>
            <a:ext cx="7349518" cy="5641423"/>
          </a:xfrm>
          <a:prstGeom prst="rect">
            <a:avLst/>
          </a:prstGeom>
        </p:spPr>
      </p:pic>
      <p:pic>
        <p:nvPicPr>
          <p:cNvPr id="6148" name="Picture 4" descr="Vea los detalles de la imagen relacionada. Mexican Revolution_Constitution 1917: 10+ ideas about mexica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9827"/>
          <a:stretch/>
        </p:blipFill>
        <p:spPr bwMode="auto">
          <a:xfrm>
            <a:off x="743863" y="2114283"/>
            <a:ext cx="2640220" cy="24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0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89051" y="2027273"/>
            <a:ext cx="291338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500" b="1" dirty="0" smtClean="0">
                <a:latin typeface="+mj-lt"/>
              </a:rPr>
              <a:t>¿Qué derechos humanos conoces?</a:t>
            </a:r>
            <a:endParaRPr lang="es-MX" sz="3500" b="1" dirty="0">
              <a:latin typeface="+mj-lt"/>
            </a:endParaRPr>
          </a:p>
        </p:txBody>
      </p:sp>
      <p:pic>
        <p:nvPicPr>
          <p:cNvPr id="28" name="Picture 6" descr="FORMACIÓN CÍVICA Y ÉTICA : DECLARACION UNIVERSAL DE LOS DERECHOS HUMAN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19125" r="675" b="12019"/>
          <a:stretch/>
        </p:blipFill>
        <p:spPr bwMode="auto">
          <a:xfrm>
            <a:off x="4262034" y="977076"/>
            <a:ext cx="7929966" cy="551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/>
          <a:srcRect l="15057" t="17737" r="9859" b="4576"/>
          <a:stretch/>
        </p:blipFill>
        <p:spPr>
          <a:xfrm rot="20756586">
            <a:off x="3448491" y="1635332"/>
            <a:ext cx="7250848" cy="39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483927" y="1496033"/>
            <a:ext cx="4903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+mj-lt"/>
              </a:rPr>
              <a:t>AMPARO </a:t>
            </a:r>
            <a:r>
              <a:rPr lang="es-MX" sz="2000" b="1" dirty="0">
                <a:latin typeface="+mj-lt"/>
              </a:rPr>
              <a:t>DIRECTO EN REVISIÓN 8314/2019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489211" y="2043418"/>
            <a:ext cx="50811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i="1" dirty="0">
                <a:latin typeface="+mj-lt"/>
              </a:rPr>
              <a:t>En julio de 2016, una delegación estatal del anterior programa de inclusión social PROSPERA negó el acceso a un apoyo alimentario a un ciudadano con una discapacidad mental. </a:t>
            </a:r>
            <a:endParaRPr lang="es-MX" i="1" dirty="0" smtClean="0">
              <a:latin typeface="+mj-lt"/>
            </a:endParaRPr>
          </a:p>
          <a:p>
            <a:pPr algn="just"/>
            <a:endParaRPr lang="es-MX" i="1" dirty="0">
              <a:latin typeface="+mj-lt"/>
            </a:endParaRPr>
          </a:p>
          <a:p>
            <a:pPr algn="just"/>
            <a:r>
              <a:rPr lang="es-MX" i="1" dirty="0" smtClean="0">
                <a:latin typeface="+mj-lt"/>
              </a:rPr>
              <a:t>El </a:t>
            </a:r>
            <a:r>
              <a:rPr lang="es-MX" i="1" dirty="0">
                <a:latin typeface="+mj-lt"/>
              </a:rPr>
              <a:t>apoyo se le negó porque tenía un ingreso superior a la “línea de bienestar mínimo” y en las reglas de operación del programa se establece que, para obtener acceso al programa, es requisito contar con un ingreso </a:t>
            </a:r>
            <a:r>
              <a:rPr lang="es-MX" i="1" dirty="0" smtClean="0">
                <a:latin typeface="+mj-lt"/>
              </a:rPr>
              <a:t>menor.</a:t>
            </a:r>
            <a:endParaRPr lang="es-MX" i="1" dirty="0"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06136" y="1917562"/>
            <a:ext cx="52127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i="1" dirty="0">
                <a:latin typeface="+mj-lt"/>
              </a:rPr>
              <a:t>Un periodista utiliza como medio para el ejercicio de su actividad la red social </a:t>
            </a:r>
            <a:r>
              <a:rPr lang="es-MX" i="1" dirty="0" err="1">
                <a:latin typeface="+mj-lt"/>
              </a:rPr>
              <a:t>Twitter</a:t>
            </a:r>
            <a:r>
              <a:rPr lang="es-MX" i="1" dirty="0">
                <a:latin typeface="+mj-lt"/>
              </a:rPr>
              <a:t> bajo determinado seudónimo. A través de ella difunde las notas que redacta y mantiene contacto con las autoridades del estado de Veracruz. </a:t>
            </a:r>
            <a:endParaRPr lang="es-MX" i="1" dirty="0" smtClean="0">
              <a:latin typeface="+mj-lt"/>
            </a:endParaRPr>
          </a:p>
          <a:p>
            <a:pPr algn="just"/>
            <a:endParaRPr lang="es-MX" i="1" dirty="0" smtClean="0">
              <a:latin typeface="+mj-lt"/>
            </a:endParaRPr>
          </a:p>
          <a:p>
            <a:pPr algn="just"/>
            <a:r>
              <a:rPr lang="es-MX" i="1" dirty="0" smtClean="0">
                <a:latin typeface="+mj-lt"/>
              </a:rPr>
              <a:t>2</a:t>
            </a:r>
            <a:r>
              <a:rPr lang="es-MX" i="1" dirty="0">
                <a:latin typeface="+mj-lt"/>
              </a:rPr>
              <a:t>. En octubre de 2017, un periodista se percató de que el fiscal general del estado de Veracruz, Jorge </a:t>
            </a:r>
            <a:r>
              <a:rPr lang="es-MX" i="1" dirty="0" err="1">
                <a:latin typeface="+mj-lt"/>
              </a:rPr>
              <a:t>Winckler</a:t>
            </a:r>
            <a:r>
              <a:rPr lang="es-MX" i="1" dirty="0">
                <a:latin typeface="+mj-lt"/>
              </a:rPr>
              <a:t> Ortiz (@</a:t>
            </a:r>
            <a:r>
              <a:rPr lang="es-MX" i="1" dirty="0" err="1">
                <a:latin typeface="+mj-lt"/>
              </a:rPr>
              <a:t>AbogadoWinckler</a:t>
            </a:r>
            <a:r>
              <a:rPr lang="es-MX" i="1" dirty="0">
                <a:latin typeface="+mj-lt"/>
              </a:rPr>
              <a:t>), lo bloqueó de la red social, lo que le impedía tener acceso a la información que el fiscal general comparte como autoridad en su cuenta personal. </a:t>
            </a:r>
            <a:endParaRPr lang="es-MX" i="1" dirty="0" smtClean="0">
              <a:latin typeface="+mj-lt"/>
            </a:endParaRPr>
          </a:p>
          <a:p>
            <a:pPr algn="just"/>
            <a:endParaRPr lang="es-MX" i="1" dirty="0">
              <a:latin typeface="+mj-lt"/>
            </a:endParaRPr>
          </a:p>
          <a:p>
            <a:pPr algn="just"/>
            <a:r>
              <a:rPr lang="es-MX" i="1" dirty="0" smtClean="0">
                <a:latin typeface="+mj-lt"/>
              </a:rPr>
              <a:t>3</a:t>
            </a:r>
            <a:r>
              <a:rPr lang="es-MX" i="1" dirty="0">
                <a:latin typeface="+mj-lt"/>
              </a:rPr>
              <a:t>. Contra el bloqueo, el periodista promovió un juicio de </a:t>
            </a:r>
            <a:r>
              <a:rPr lang="es-MX" i="1" dirty="0" smtClean="0">
                <a:latin typeface="+mj-lt"/>
              </a:rPr>
              <a:t>amparo.</a:t>
            </a:r>
            <a:endParaRPr lang="es-MX" i="1" dirty="0"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6136" y="1496033"/>
            <a:ext cx="3618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>
                <a:latin typeface="+mj-lt"/>
              </a:rPr>
              <a:t>AMPARO EN REVISIÓN 1005/2018</a:t>
            </a:r>
            <a:endParaRPr lang="es-MX" sz="2000" b="1" dirty="0"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204028" y="816699"/>
            <a:ext cx="179247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500" b="1" i="1" dirty="0" smtClean="0">
                <a:latin typeface="+mj-lt"/>
                <a:ea typeface="+mj-ea"/>
                <a:cs typeface="+mj-cs"/>
              </a:rPr>
              <a:t>Ejemplos</a:t>
            </a:r>
            <a:endParaRPr lang="es-MX" sz="35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8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14892295"/>
              </p:ext>
            </p:extLst>
          </p:nvPr>
        </p:nvGraphicFramePr>
        <p:xfrm>
          <a:off x="963295" y="1887941"/>
          <a:ext cx="4838634" cy="361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410690" y="3308162"/>
            <a:ext cx="1943845" cy="77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 smtClean="0">
                <a:latin typeface="+mj-lt"/>
              </a:rPr>
              <a:t>Interés </a:t>
            </a:r>
          </a:p>
          <a:p>
            <a:pPr algn="ctr"/>
            <a:r>
              <a:rPr lang="es-MX" sz="2200" b="1" dirty="0" smtClean="0">
                <a:latin typeface="+mj-lt"/>
              </a:rPr>
              <a:t>público</a:t>
            </a:r>
            <a:endParaRPr lang="es-MX" sz="2200" b="1" dirty="0"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264564" y="2914660"/>
            <a:ext cx="5025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500" b="1" dirty="0">
                <a:latin typeface="+mj-lt"/>
              </a:rPr>
              <a:t>¿Qué relación identifican </a:t>
            </a:r>
            <a:r>
              <a:rPr lang="es-MX" sz="3500" b="1" dirty="0" smtClean="0">
                <a:latin typeface="+mj-lt"/>
              </a:rPr>
              <a:t>de los DH con </a:t>
            </a:r>
            <a:r>
              <a:rPr lang="es-MX" sz="3500" b="1" dirty="0">
                <a:latin typeface="+mj-lt"/>
              </a:rPr>
              <a:t>la AP?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5856905" y="689346"/>
            <a:ext cx="14205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500" b="1" i="1" dirty="0" smtClean="0">
                <a:latin typeface="+mj-lt"/>
                <a:ea typeface="+mj-ea"/>
                <a:cs typeface="+mj-cs"/>
              </a:rPr>
              <a:t>CIERRE</a:t>
            </a:r>
            <a:endParaRPr lang="es-MX" sz="35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67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xmlns="" id="{97FF7076-32F9-427B-A70C-273C00D0436E}"/>
              </a:ext>
            </a:extLst>
          </p:cNvPr>
          <p:cNvSpPr txBox="1">
            <a:spLocks/>
          </p:cNvSpPr>
          <p:nvPr/>
        </p:nvSpPr>
        <p:spPr>
          <a:xfrm>
            <a:off x="934727" y="1549627"/>
            <a:ext cx="10600838" cy="59273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 de la materia</a:t>
            </a:r>
            <a:endParaRPr lang="es-ES_tradn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934727" y="2232862"/>
            <a:ext cx="104471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latin typeface="+mj-lt"/>
              </a:rPr>
              <a:t>El estudiantado integrará la perspectiva de género en la comprensión de los diferentes contextos de vida de las mujeres, y se conducirá dentro del marco legal que constituye los derechos de las mujeres, establecido internacional y nacionalmente, identificando las responsabilidades del Estado mexicano en la construcción de una sociedad igualitaria y libre de violencias basadas en el género.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14472" t="19717" r="14893" b="18814"/>
          <a:stretch/>
        </p:blipFill>
        <p:spPr>
          <a:xfrm>
            <a:off x="11535565" y="1036801"/>
            <a:ext cx="563104" cy="5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32602329"/>
              </p:ext>
            </p:extLst>
          </p:nvPr>
        </p:nvGraphicFramePr>
        <p:xfrm>
          <a:off x="4369550" y="2424024"/>
          <a:ext cx="7390650" cy="1974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/>
          <p:cNvSpPr/>
          <p:nvPr/>
        </p:nvSpPr>
        <p:spPr>
          <a:xfrm>
            <a:off x="695828" y="2424024"/>
            <a:ext cx="28508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dirty="0" smtClean="0">
                <a:solidFill>
                  <a:srgbClr val="92D050"/>
                </a:solidFill>
                <a:latin typeface="+mj-lt"/>
              </a:rPr>
              <a:t>…</a:t>
            </a:r>
            <a:r>
              <a:rPr lang="es-MX" sz="2200" b="1" dirty="0" smtClean="0">
                <a:solidFill>
                  <a:srgbClr val="92D050"/>
                </a:solidFill>
                <a:latin typeface="+mj-lt"/>
              </a:rPr>
              <a:t>Todas las personas </a:t>
            </a:r>
            <a:r>
              <a:rPr lang="es-MX" sz="2200" dirty="0" smtClean="0">
                <a:latin typeface="+mj-lt"/>
              </a:rPr>
              <a:t>gozarán de los DH reconocidos en la Constitución y en los Tratados Internacionales de los que el Estado Mexicano sea parte…</a:t>
            </a:r>
          </a:p>
          <a:p>
            <a:endParaRPr lang="es-MX" sz="2200" b="1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1784" y="4784807"/>
            <a:ext cx="63112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 smtClean="0">
                <a:latin typeface="+mj-lt"/>
              </a:rPr>
              <a:t>Organizar al aparato </a:t>
            </a:r>
            <a:r>
              <a:rPr lang="es-MX" sz="2200" dirty="0">
                <a:latin typeface="+mj-lt"/>
              </a:rPr>
              <a:t>gubernamental y </a:t>
            </a:r>
            <a:r>
              <a:rPr lang="es-MX" sz="2200" dirty="0" smtClean="0">
                <a:latin typeface="+mj-lt"/>
              </a:rPr>
              <a:t>estructuras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latin typeface="+mj-lt"/>
              </a:rPr>
              <a:t>Prevenir, investigar, sancionar y reparar los </a:t>
            </a:r>
            <a:r>
              <a:rPr lang="es-MX" sz="2200" dirty="0" smtClean="0">
                <a:latin typeface="+mj-lt"/>
              </a:rPr>
              <a:t>daño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latin typeface="+mj-lt"/>
              </a:rPr>
              <a:t>Atendiendo los principios de los DH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200" dirty="0"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31361" y="1544629"/>
            <a:ext cx="67920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rgbClr val="92D050"/>
                </a:solidFill>
                <a:latin typeface="+mj-lt"/>
              </a:rPr>
              <a:t>…Todas las autoridades</a:t>
            </a:r>
            <a:r>
              <a:rPr lang="es-MX" sz="2200" dirty="0">
                <a:latin typeface="+mj-lt"/>
              </a:rPr>
              <a:t>, en el ámbito de sus competencias, </a:t>
            </a:r>
            <a:endParaRPr lang="es-MX" sz="2200" dirty="0" smtClean="0">
              <a:latin typeface="+mj-lt"/>
            </a:endParaRPr>
          </a:p>
          <a:p>
            <a:pPr algn="ctr"/>
            <a:r>
              <a:rPr lang="es-MX" sz="2200" dirty="0" smtClean="0">
                <a:latin typeface="+mj-lt"/>
              </a:rPr>
              <a:t>tienen </a:t>
            </a:r>
            <a:r>
              <a:rPr lang="es-MX" sz="2200" dirty="0">
                <a:latin typeface="+mj-lt"/>
              </a:rPr>
              <a:t>la obligación de: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877405" y="54509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19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740939" y="2019844"/>
            <a:ext cx="64708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PERSONAS SERVIDORAS PÚBLICAS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19574" y="2450731"/>
            <a:ext cx="6470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dirty="0">
                <a:latin typeface="+mj-lt"/>
              </a:rPr>
              <a:t>Representantes de elección popular, miembros del Poder Judicial de la Federación, las y los funcionarios y empleados y, en general, a toda persona que desempeñe un empleo, cargo o comisión de cualquier naturaleza en el Congreso de la Unión o en la Administración Pública Federal, así como a las personas servidoras públicas de los organismos a los que esta Constitución otorgue autonomía</a:t>
            </a:r>
            <a:r>
              <a:rPr lang="es-MX" sz="2200" dirty="0" smtClean="0">
                <a:latin typeface="+mj-lt"/>
              </a:rPr>
              <a:t>.</a:t>
            </a:r>
          </a:p>
          <a:p>
            <a:pPr algn="ctr"/>
            <a:endParaRPr lang="es-MX" sz="2200" dirty="0" smtClean="0">
              <a:latin typeface="+mj-lt"/>
            </a:endParaRPr>
          </a:p>
          <a:p>
            <a:pPr algn="r"/>
            <a:r>
              <a:rPr lang="es-MX" sz="2200" i="1" dirty="0">
                <a:latin typeface="+mj-lt"/>
              </a:rPr>
              <a:t>CPEUM, artículo </a:t>
            </a:r>
            <a:r>
              <a:rPr lang="es-MX" sz="2200" i="1" dirty="0" smtClean="0">
                <a:latin typeface="+mj-lt"/>
              </a:rPr>
              <a:t>108</a:t>
            </a:r>
            <a:endParaRPr lang="es-MX" sz="2200" i="1" dirty="0"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72774" y="3665446"/>
            <a:ext cx="32799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200" dirty="0">
                <a:latin typeface="+mj-lt"/>
              </a:rPr>
              <a:t>Quienes serán </a:t>
            </a:r>
            <a:r>
              <a:rPr lang="es-MX" sz="2200" b="1" dirty="0">
                <a:latin typeface="+mj-lt"/>
              </a:rPr>
              <a:t>responsables por los actos u omisiones </a:t>
            </a:r>
            <a:r>
              <a:rPr lang="es-MX" sz="2200" dirty="0">
                <a:latin typeface="+mj-lt"/>
              </a:rPr>
              <a:t>en que incurran en el desempeño de sus respectivas funciones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45187" y="742495"/>
            <a:ext cx="750408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500" b="1" dirty="0" smtClean="0">
                <a:latin typeface="+mj-lt"/>
              </a:rPr>
              <a:t>¿Quiénes son TODAS esas autoridades?</a:t>
            </a:r>
            <a:endParaRPr lang="es-MX" sz="3500" b="1" dirty="0">
              <a:latin typeface="+mj-lt"/>
            </a:endParaRPr>
          </a:p>
        </p:txBody>
      </p:sp>
      <p:pic>
        <p:nvPicPr>
          <p:cNvPr id="14" name="Picture 2" descr="Resultado de imagen de servidores públicos dibuj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164" y="1815915"/>
            <a:ext cx="2825108" cy="18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6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61231" y="698424"/>
            <a:ext cx="823518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MX" sz="2200" b="1" dirty="0" smtClean="0">
                <a:solidFill>
                  <a:srgbClr val="7030A0"/>
                </a:solidFill>
                <a:latin typeface="+mj-lt"/>
              </a:rPr>
              <a:t>Ley General de Responsabilidades Administrativas, artículo 7</a:t>
            </a:r>
            <a:endParaRPr lang="es-MX" sz="2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52274" y="1350316"/>
            <a:ext cx="81941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i="1" dirty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Directrices</a:t>
            </a: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para los servidores públicos: (art. 7)</a:t>
            </a:r>
          </a:p>
          <a:p>
            <a:pPr marL="342917" indent="-342917">
              <a:buFont typeface="+mj-lt"/>
              <a:buAutoNum type="romanUcPeriod"/>
            </a:pPr>
            <a:r>
              <a:rPr lang="es-MX" sz="1600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Actuar conforme a lo que las leyes</a:t>
            </a: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reglamentos y demás disposiciones jurídicas les atribuyen a su empleo, cargo o comisión, por lo que deben conocer y cumplir las disposiciones que regulan el ejercicio de sus funciones, facultades y atribuciones;</a:t>
            </a:r>
          </a:p>
          <a:p>
            <a:pPr marL="342917" indent="-342917">
              <a:buFont typeface="+mj-lt"/>
              <a:buAutoNum type="romanUcPeriod"/>
            </a:pP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Conducirse con </a:t>
            </a:r>
            <a:r>
              <a:rPr lang="es-MX" sz="1600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rectitud</a:t>
            </a: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sin utilizar su empleo, cargo o comisión para obtener o pretender obtener algún beneficio, provecho o ventaja personal o a favor de terceros, ni buscar o aceptar compensaciones, prestaciones, dádivas, obsequios o regalos de cualquier persona u organización;</a:t>
            </a:r>
          </a:p>
          <a:p>
            <a:pPr marL="342917" indent="-342917">
              <a:buFont typeface="+mj-lt"/>
              <a:buAutoNum type="romanUcPeriod"/>
            </a:pP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Satisfacer el </a:t>
            </a:r>
            <a:r>
              <a:rPr lang="es-MX" sz="1600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interés superior </a:t>
            </a: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 las necesidades colectivas por encima de intereses particulares, personales o ajenos al interés general y bienestar de la población;</a:t>
            </a:r>
          </a:p>
          <a:p>
            <a:pPr marL="342917" indent="-342917">
              <a:buFont typeface="+mj-lt"/>
              <a:buAutoNum type="romanUcPeriod"/>
            </a:pP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Dar a las personas en general el </a:t>
            </a:r>
            <a:r>
              <a:rPr lang="es-MX" sz="1600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mismo trato</a:t>
            </a: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por lo que no concederán privilegios o preferencias a organizaciones o personas, ni permitirán que influencias, intereses o prejuicios indebidos afecten su compromiso para tomar decisiones o ejercer sus funciones de manera objetiva;</a:t>
            </a:r>
          </a:p>
          <a:p>
            <a:pPr marL="342917" indent="-342917">
              <a:buFont typeface="+mj-lt"/>
              <a:buAutoNum type="romanUcPeriod"/>
            </a:pP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Actuar conforme a una </a:t>
            </a:r>
            <a:r>
              <a:rPr lang="es-MX" sz="1600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cultura de servicio </a:t>
            </a: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orientada al logro de resultados, procurando en todo momento un mejor desempeño de sus funciones a fin de alcanzar las metas institucionales según sus responsabilidades</a:t>
            </a:r>
          </a:p>
          <a:p>
            <a:pPr marL="342917" indent="-342917">
              <a:buFont typeface="+mj-lt"/>
              <a:buAutoNum type="romanUcPeriod"/>
            </a:pP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Administrar los </a:t>
            </a:r>
            <a:r>
              <a:rPr lang="es-MX" sz="1600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recursos públicos </a:t>
            </a: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que estén bajo su responsabilidad, sujetándose a los principios de austeridad, eficiencia, eficacia, economía, transparencia y honradez para satisfacer los objetivos a los que estén destinados;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376988" y="1719648"/>
            <a:ext cx="24504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+mj-lt"/>
              </a:rPr>
              <a:t>Artículo 7. Los Servidores Públicos observarán en el desempeño de su empleo, cargo o comisión, los principios de disciplina, legalidad, objetividad, profesionalismo, honradez, lealtad, imparcialidad, integridad, rendición de cuentas, eficacia y eficiencia que rigen el servicio público. Para la efectiva aplicación de dichos principios, los Servidores Públicos observarán las siguientes directrices:</a:t>
            </a:r>
            <a:endParaRPr lang="es-MX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075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05000" y="1499281"/>
            <a:ext cx="915077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Directrices</a:t>
            </a: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para los servidores públicos: (continuación, </a:t>
            </a:r>
            <a:r>
              <a:rPr lang="es-MX" sz="16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art. 7)</a:t>
            </a:r>
          </a:p>
          <a:p>
            <a:pPr marL="342917" indent="-342917">
              <a:buFont typeface="+mj-lt"/>
              <a:buAutoNum type="romanUcPeriod" startAt="7"/>
            </a:pPr>
            <a:r>
              <a:rPr lang="es-MX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Promover, respetar, proteger y garantizar los </a:t>
            </a:r>
            <a:r>
              <a:rPr lang="es-MX" sz="16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derechos humanos </a:t>
            </a:r>
            <a:r>
              <a:rPr lang="es-MX" sz="1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establecidos en la Constitución;</a:t>
            </a:r>
          </a:p>
          <a:p>
            <a:pPr marL="342917" indent="-342917">
              <a:buFont typeface="+mj-lt"/>
              <a:buAutoNum type="romanUcPeriod" startAt="7"/>
            </a:pP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Corresponder a la </a:t>
            </a:r>
            <a:r>
              <a:rPr lang="es-MX" sz="16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confianza</a:t>
            </a: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que la sociedad les ha conferido; tendrán una vocación absoluta de servicio a la sociedad, y preservarán el interés superior de las necesidades colectivas por encima de intereses particulares, personales o ajenos al interés general;</a:t>
            </a:r>
          </a:p>
          <a:p>
            <a:pPr marL="342917" indent="-342917">
              <a:buFont typeface="+mj-lt"/>
              <a:buAutoNum type="romanUcPeriod" startAt="7"/>
            </a:pP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Evitar y dar cuenta de los </a:t>
            </a:r>
            <a:r>
              <a:rPr lang="es-MX" sz="16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intereses</a:t>
            </a: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que puedan entrar en conflicto con el desempeño responsable y objetivo de sus facultades y obligaciones;</a:t>
            </a:r>
          </a:p>
          <a:p>
            <a:pPr marL="342917" indent="-342917">
              <a:buFont typeface="+mj-lt"/>
              <a:buAutoNum type="romanUcPeriod" startAt="7"/>
            </a:pP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 abstendrán de asociarse con inversionistas, contratistas o empresarios nacionales o extranjeros, para establecer cualquier tipo de negocio privado que afecte el </a:t>
            </a:r>
            <a:r>
              <a:rPr lang="es-MX" sz="16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desempeño imparcial </a:t>
            </a: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 objetivo en razón de intereses personales o familiares, hasta el cuarto grado por consanguinidad o afinidad;</a:t>
            </a:r>
          </a:p>
          <a:p>
            <a:pPr marL="342917" indent="-342917">
              <a:buFont typeface="+mj-lt"/>
              <a:buAutoNum type="romanUcPeriod" startAt="7"/>
            </a:pP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Separarse legalmente de los activos e intereses económicos que afecten de manera directa el ejercicio de sus responsabilidades en el servicio público y que constituyan </a:t>
            </a:r>
            <a:r>
              <a:rPr lang="es-MX" sz="16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conflicto de intereses</a:t>
            </a: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de acuerdo con lo establecido en esta Ley, en forma previa a la asunción de cualquier empleo, cargo o comisión;</a:t>
            </a:r>
          </a:p>
          <a:p>
            <a:pPr marL="342917" indent="-342917">
              <a:buFont typeface="+mj-lt"/>
              <a:buAutoNum type="romanUcPeriod" startAt="7"/>
            </a:pP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Abstenerse de intervenir o promover, por sí o por interpósita persona, en la selección, nombramiento o designación para el servicio público de personas con quienes tenga </a:t>
            </a:r>
            <a:r>
              <a:rPr lang="es-MX" sz="16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parentesco</a:t>
            </a: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por filiación hasta el </a:t>
            </a:r>
          </a:p>
          <a:p>
            <a:pPr marL="352443" indent="-352443"/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cuarto grado o por afinidad hasta el segundo grado, y</a:t>
            </a:r>
          </a:p>
          <a:p>
            <a:pPr marL="342917" indent="-342917">
              <a:buFont typeface="+mj-lt"/>
              <a:buAutoNum type="romanUcPeriod" startAt="7"/>
            </a:pP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Abstenerse de realizar cualquier trato o </a:t>
            </a:r>
            <a:r>
              <a:rPr lang="es-MX" sz="16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promesa privada </a:t>
            </a:r>
            <a:r>
              <a:rPr lang="es-MX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que comprometa al Estado mexicano.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622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0911977" y="5486851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92282" y="1584406"/>
            <a:ext cx="524056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200" dirty="0">
                <a:latin typeface="+mj-lt"/>
              </a:rPr>
              <a:t>Los actos u omisiones que afecten la legalidad, honradez, lealtad, imparcialidad y eficiencia que deban observar en el desempeño de sus empleos, cargos o comisiones.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81993" y="1293318"/>
            <a:ext cx="20249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200" b="1" dirty="0">
                <a:solidFill>
                  <a:srgbClr val="7030A0"/>
                </a:solidFill>
                <a:latin typeface="+mj-lt"/>
              </a:rPr>
              <a:t>CPEUM, art. 109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618415" y="1707517"/>
            <a:ext cx="3395003" cy="76944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latin typeface="+mj-lt"/>
              </a:rPr>
              <a:t>Se aplicarán sanciones administrativas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6207777" y="1780168"/>
            <a:ext cx="929623" cy="69679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2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92282" y="3817470"/>
            <a:ext cx="53673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dirty="0">
                <a:latin typeface="+mj-lt"/>
              </a:rPr>
              <a:t>Las personas servidoras públicas </a:t>
            </a:r>
            <a:r>
              <a:rPr lang="es-MX" sz="2200" dirty="0">
                <a:latin typeface="+mj-lt"/>
              </a:rPr>
              <a:t>observarán en el desempeño de su empleo, cargo o comisión, los principios de </a:t>
            </a:r>
            <a:r>
              <a:rPr lang="es-MX" sz="2200" b="1" dirty="0">
                <a:latin typeface="+mj-lt"/>
              </a:rPr>
              <a:t>disciplina, legalidad, objetividad, profesionalismo, honradez, lealtad, imparcialidad, integridad, rendición de cuentas, eficacia y eficiencia </a:t>
            </a:r>
            <a:r>
              <a:rPr lang="es-MX" sz="2200" dirty="0">
                <a:latin typeface="+mj-lt"/>
              </a:rPr>
              <a:t>que rigen el servicio público.</a:t>
            </a:r>
            <a:endParaRPr lang="es-ES_tradnl" sz="2200" dirty="0">
              <a:latin typeface="+mj-lt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339636" y="3236141"/>
            <a:ext cx="21027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200" b="1" dirty="0">
                <a:solidFill>
                  <a:srgbClr val="7030A0"/>
                </a:solidFill>
                <a:latin typeface="+mj-lt"/>
              </a:rPr>
              <a:t>LGSNA, artículo 5</a:t>
            </a:r>
            <a:endParaRPr lang="es-MX" sz="2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432929" y="3584107"/>
            <a:ext cx="51006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2200" b="1" dirty="0">
                <a:latin typeface="+mj-lt"/>
              </a:rPr>
              <a:t>Son principios rectores que rigen el servicio público</a:t>
            </a:r>
            <a:r>
              <a:rPr lang="es-MX" sz="2200" dirty="0">
                <a:latin typeface="+mj-lt"/>
              </a:rPr>
              <a:t> los siguientes: legalidad, objetividad, profesionalismo, honradez, lealtad, imparcialidad, eficiencia, eficacia, equidad, transparencia, economía, integridad y competencia por mérito.</a:t>
            </a:r>
            <a:endParaRPr lang="es-ES_tradnl" sz="2200" dirty="0"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256236" y="3520799"/>
            <a:ext cx="19488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200" b="1" dirty="0">
                <a:solidFill>
                  <a:srgbClr val="7030A0"/>
                </a:solidFill>
                <a:latin typeface="+mj-lt"/>
              </a:rPr>
              <a:t>LGRA, artículo 7</a:t>
            </a:r>
            <a:endParaRPr lang="es-MX" sz="22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9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3" grpId="0"/>
      <p:bldP spid="15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732446476"/>
              </p:ext>
            </p:extLst>
          </p:nvPr>
        </p:nvGraphicFramePr>
        <p:xfrm>
          <a:off x="663766" y="1518663"/>
          <a:ext cx="10760142" cy="59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6134"/>
              </p:ext>
            </p:extLst>
          </p:nvPr>
        </p:nvGraphicFramePr>
        <p:xfrm>
          <a:off x="823275" y="2126117"/>
          <a:ext cx="10450718" cy="1798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21743"/>
                <a:gridCol w="2505205"/>
                <a:gridCol w="2517732"/>
                <a:gridCol w="2906038"/>
              </a:tblGrid>
              <a:tr h="1415214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Obligación del personal </a:t>
                      </a:r>
                      <a:r>
                        <a:rPr lang="es-ES_tradnl" sz="1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que labora en el servicio público de observar el CÓDIGO DE ÉTICA</a:t>
                      </a:r>
                      <a:endParaRPr lang="es-MX" sz="1600" b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Comité Coordinador del SNA </a:t>
                      </a:r>
                    </a:p>
                    <a:p>
                      <a:pPr algn="ctr"/>
                      <a:endParaRPr lang="es-ES" sz="16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Establece los </a:t>
                      </a:r>
                      <a:r>
                        <a:rPr lang="es-ES" sz="16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elementos a considerar</a:t>
                      </a:r>
                      <a:r>
                        <a:rPr lang="es-ES" sz="1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para la emisión del Código de Ética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Las Secretarías o los OIC</a:t>
                      </a:r>
                      <a:endParaRPr lang="es-MX" sz="16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MX" sz="1600" b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Principios y valores </a:t>
                      </a:r>
                      <a:r>
                        <a:rPr lang="es-MX" sz="1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considerados como fundamentales para la definición del rol del servicio público</a:t>
                      </a:r>
                      <a:endParaRPr lang="es-MX" sz="1600" b="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 cada ente público, previa aprobación de su respectivo OIC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 smtClean="0">
                        <a:latin typeface="+mj-lt"/>
                      </a:endParaRPr>
                    </a:p>
                    <a:p>
                      <a:pPr algn="ctr"/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Especifica </a:t>
                      </a:r>
                      <a:r>
                        <a:rPr lang="es-MX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como </a:t>
                      </a:r>
                      <a:r>
                        <a:rPr lang="es-MX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aplicarán los principios, valores y reglas de integridad contenidas en el Código de Ética </a:t>
                      </a:r>
                      <a:endParaRPr lang="es-MX" sz="16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Cheurón 4"/>
          <p:cNvSpPr/>
          <p:nvPr/>
        </p:nvSpPr>
        <p:spPr>
          <a:xfrm>
            <a:off x="5995555" y="3987440"/>
            <a:ext cx="2192482" cy="597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011" tIns="58674" rIns="29337" bIns="5867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200" b="1" kern="1200" dirty="0" smtClean="0">
                <a:solidFill>
                  <a:schemeClr val="bg1">
                    <a:lumMod val="95000"/>
                  </a:schemeClr>
                </a:solidFill>
              </a:rPr>
              <a:t>Reglas de Integridad</a:t>
            </a:r>
            <a:endParaRPr lang="es-MX" sz="2200" b="1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95555" y="4584503"/>
            <a:ext cx="2192481" cy="181588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Contempladas en cada Código de </a:t>
            </a:r>
            <a:r>
              <a:rPr lang="es-ES" sz="16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Ética</a:t>
            </a:r>
          </a:p>
          <a:p>
            <a:pPr algn="ctr"/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Enfocadas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MX" sz="1600" dirty="0">
                <a:solidFill>
                  <a:schemeClr val="bg1">
                    <a:lumMod val="95000"/>
                  </a:schemeClr>
                </a:solidFill>
              </a:rPr>
              <a:t>al ejercicio de las funciones, atribuciones y facultades del ente público</a:t>
            </a:r>
            <a:endParaRPr lang="es-MX" sz="16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572501" y="4448536"/>
            <a:ext cx="2639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Los </a:t>
            </a:r>
            <a:r>
              <a:rPr lang="es-ES" sz="1600" b="1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principios rectores, valores y reglas de integridad</a:t>
            </a:r>
            <a:r>
              <a:rPr lang="es-ES" sz="1600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 se vincularán con la misión, visión, </a:t>
            </a:r>
            <a:r>
              <a:rPr lang="es-ES" sz="1600" i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objetivos </a:t>
            </a:r>
            <a:r>
              <a:rPr lang="es-ES" sz="1600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y </a:t>
            </a:r>
            <a:r>
              <a:rPr lang="es-ES" sz="1600" b="1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atribuciones </a:t>
            </a:r>
            <a:r>
              <a:rPr lang="es-ES" sz="1600" b="1" i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de cada </a:t>
            </a:r>
            <a:r>
              <a:rPr lang="es-ES" sz="1600" b="1" i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ente </a:t>
            </a:r>
            <a:r>
              <a:rPr lang="es-ES" sz="1600" b="1" i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público</a:t>
            </a:r>
            <a:r>
              <a:rPr lang="es-ES" sz="1600" i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s-MX" sz="16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32909" y="4148248"/>
            <a:ext cx="2119746" cy="156966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</a:rPr>
              <a:t>Establecen que Los CE deberán contener los principios </a:t>
            </a:r>
            <a:r>
              <a:rPr lang="es-ES" sz="1600" b="1" dirty="0">
                <a:solidFill>
                  <a:schemeClr val="bg1">
                    <a:lumMod val="95000"/>
                  </a:schemeClr>
                </a:solidFill>
              </a:rPr>
              <a:t>constitucionales y legales</a:t>
            </a:r>
            <a:r>
              <a:rPr lang="es-ES" sz="1600" dirty="0">
                <a:solidFill>
                  <a:schemeClr val="bg1">
                    <a:lumMod val="95000"/>
                  </a:schemeClr>
                </a:solidFill>
              </a:rPr>
              <a:t> que rigen al servicio </a:t>
            </a:r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público</a:t>
            </a:r>
            <a:endParaRPr lang="es-E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4260273" y="3672659"/>
            <a:ext cx="665018" cy="475589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8188036" y="1163888"/>
            <a:ext cx="3382332" cy="32846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8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38505797"/>
              </p:ext>
            </p:extLst>
          </p:nvPr>
        </p:nvGraphicFramePr>
        <p:xfrm>
          <a:off x="3733800" y="1099503"/>
          <a:ext cx="8458200" cy="473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162786" y="5832736"/>
            <a:ext cx="5564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i="1" dirty="0" smtClean="0">
                <a:latin typeface="+mj-lt"/>
              </a:rPr>
              <a:t>*CATÁLOGO DE VALORES, </a:t>
            </a:r>
            <a:r>
              <a:rPr lang="es-ES" sz="1600" i="1" dirty="0" smtClean="0">
                <a:latin typeface="+mj-lt"/>
              </a:rPr>
              <a:t>cada </a:t>
            </a:r>
            <a:r>
              <a:rPr lang="es-ES" sz="1600" i="1" dirty="0">
                <a:latin typeface="+mj-lt"/>
              </a:rPr>
              <a:t>Código de Ética deberá establecer </a:t>
            </a:r>
            <a:r>
              <a:rPr lang="es-ES" sz="1600" i="1" dirty="0" smtClean="0">
                <a:latin typeface="+mj-lt"/>
              </a:rPr>
              <a:t>el suyo y sus definiciones  (SEXTO de los Lineamientos)</a:t>
            </a:r>
            <a:endParaRPr lang="es-ES" sz="1600" i="1" dirty="0"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8217" y="2747864"/>
            <a:ext cx="30755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7030A0"/>
                </a:solidFill>
                <a:latin typeface="+mj-lt"/>
              </a:rPr>
              <a:t>PRINCIPIOS Y VALORES MÍNIMOS QUE DEBE CONSIDERAR CADA CÓDIGO DE CONDUCTA</a:t>
            </a:r>
            <a:endParaRPr lang="es-MX" sz="2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811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187158" y="2547159"/>
            <a:ext cx="5425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dirty="0" err="1" smtClean="0">
                <a:solidFill>
                  <a:srgbClr val="7030A0"/>
                </a:solidFill>
                <a:latin typeface="Futura Bk BT"/>
                <a:cs typeface="Calibri"/>
                <a:sym typeface="Calibri"/>
              </a:rPr>
              <a:t>mpatricia.aguilar,e@gmail.com</a:t>
            </a:r>
            <a:endParaRPr lang="es-MX" sz="2200" dirty="0" smtClean="0">
              <a:solidFill>
                <a:srgbClr val="7030A0"/>
              </a:solidFill>
              <a:latin typeface="Futura Bk BT"/>
              <a:cs typeface="Calibri"/>
              <a:sym typeface="Calibri"/>
            </a:endParaRPr>
          </a:p>
          <a:p>
            <a:pPr algn="ctr"/>
            <a:r>
              <a:rPr lang="es-MX" sz="2200" dirty="0" err="1" smtClean="0">
                <a:solidFill>
                  <a:srgbClr val="7030A0"/>
                </a:solidFill>
                <a:latin typeface="Futura Bk BT"/>
                <a:cs typeface="Calibri"/>
                <a:sym typeface="Calibri"/>
              </a:rPr>
              <a:t>LinkeIn</a:t>
            </a:r>
            <a:r>
              <a:rPr lang="es-MX" sz="2200" dirty="0" smtClean="0">
                <a:solidFill>
                  <a:srgbClr val="7030A0"/>
                </a:solidFill>
                <a:latin typeface="Futura Bk BT"/>
                <a:cs typeface="Calibri"/>
                <a:sym typeface="Calibri"/>
              </a:rPr>
              <a:t>: Patricia Aguilar</a:t>
            </a:r>
            <a:endParaRPr lang="es-MX" sz="2200" dirty="0">
              <a:solidFill>
                <a:srgbClr val="7030A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77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79;p16"/>
          <p:cNvSpPr txBox="1"/>
          <p:nvPr/>
        </p:nvSpPr>
        <p:spPr>
          <a:xfrm>
            <a:off x="5219469" y="1715966"/>
            <a:ext cx="3718335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ES" sz="2200" dirty="0">
                <a:latin typeface="+mj-lt"/>
              </a:rPr>
              <a:t>Derechos Humanos y Perspectiva de Género </a:t>
            </a:r>
            <a:endParaRPr lang="es-MX" sz="2200" dirty="0">
              <a:latin typeface="+mj-lt"/>
            </a:endParaRPr>
          </a:p>
        </p:txBody>
      </p:sp>
      <p:sp>
        <p:nvSpPr>
          <p:cNvPr id="51" name="Google Shape;73;p16"/>
          <p:cNvSpPr txBox="1"/>
          <p:nvPr/>
        </p:nvSpPr>
        <p:spPr>
          <a:xfrm>
            <a:off x="5219469" y="2957399"/>
            <a:ext cx="3130010" cy="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s-ES" sz="2200" dirty="0">
                <a:latin typeface="+mj-lt"/>
              </a:rPr>
              <a:t>Origen de los Derechos  Humanos de las Mujeres</a:t>
            </a:r>
            <a:endParaRPr lang="es-MX" sz="2200" dirty="0">
              <a:latin typeface="+mj-lt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5219469" y="3887230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2200" dirty="0">
                <a:latin typeface="+mj-lt"/>
              </a:rPr>
              <a:t>Políticas Públicas para la promoción de los derechos de las mujeres y erradicación de las violencias basadas en el género</a:t>
            </a:r>
          </a:p>
        </p:txBody>
      </p:sp>
      <p:sp>
        <p:nvSpPr>
          <p:cNvPr id="53" name="Google Shape;75;p16"/>
          <p:cNvSpPr txBox="1"/>
          <p:nvPr/>
        </p:nvSpPr>
        <p:spPr>
          <a:xfrm>
            <a:off x="5192242" y="4995226"/>
            <a:ext cx="4206881" cy="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s-ES" sz="2200" dirty="0">
                <a:latin typeface="+mj-lt"/>
              </a:rPr>
              <a:t>Abordaje de </a:t>
            </a:r>
            <a:r>
              <a:rPr lang="es-ES" sz="2200" dirty="0" smtClean="0">
                <a:latin typeface="+mj-lt"/>
              </a:rPr>
              <a:t>retos </a:t>
            </a:r>
            <a:r>
              <a:rPr lang="es-ES" sz="2200" dirty="0">
                <a:latin typeface="+mj-lt"/>
              </a:rPr>
              <a:t>y </a:t>
            </a:r>
            <a:r>
              <a:rPr lang="es-ES" sz="2200" dirty="0" smtClean="0">
                <a:latin typeface="+mj-lt"/>
              </a:rPr>
              <a:t>nuevos </a:t>
            </a:r>
            <a:r>
              <a:rPr lang="es-ES" sz="2200" dirty="0">
                <a:latin typeface="+mj-lt"/>
              </a:rPr>
              <a:t>t</a:t>
            </a:r>
            <a:r>
              <a:rPr lang="es-ES" sz="2200" dirty="0" smtClean="0">
                <a:latin typeface="+mj-lt"/>
              </a:rPr>
              <a:t>emas</a:t>
            </a:r>
            <a:endParaRPr lang="es-MX" sz="2200" dirty="0">
              <a:latin typeface="+mj-lt"/>
            </a:endParaRPr>
          </a:p>
        </p:txBody>
      </p:sp>
      <p:sp>
        <p:nvSpPr>
          <p:cNvPr id="54" name="Título 6">
            <a:extLst>
              <a:ext uri="{FF2B5EF4-FFF2-40B4-BE49-F238E27FC236}">
                <a16:creationId xmlns:a16="http://schemas.microsoft.com/office/drawing/2014/main" xmlns="" id="{97FF7076-32F9-427B-A70C-273C00D0436E}"/>
              </a:ext>
            </a:extLst>
          </p:cNvPr>
          <p:cNvSpPr txBox="1">
            <a:spLocks/>
          </p:cNvSpPr>
          <p:nvPr/>
        </p:nvSpPr>
        <p:spPr>
          <a:xfrm>
            <a:off x="4429033" y="812443"/>
            <a:ext cx="4071327" cy="572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Temario</a:t>
            </a:r>
            <a:endParaRPr lang="es-ES_tradn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659" y="1678906"/>
            <a:ext cx="1219306" cy="4133446"/>
          </a:xfrm>
          <a:prstGeom prst="rect">
            <a:avLst/>
          </a:prstGeom>
        </p:spPr>
      </p:pic>
      <p:sp>
        <p:nvSpPr>
          <p:cNvPr id="68" name="Rectángulo 67"/>
          <p:cNvSpPr/>
          <p:nvPr/>
        </p:nvSpPr>
        <p:spPr>
          <a:xfrm>
            <a:off x="10693837" y="54557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30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3;p16"/>
          <p:cNvSpPr txBox="1"/>
          <p:nvPr/>
        </p:nvSpPr>
        <p:spPr>
          <a:xfrm>
            <a:off x="1357991" y="1759442"/>
            <a:ext cx="3130010" cy="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/>
            <a:r>
              <a:rPr lang="es-ES" sz="2200" dirty="0" smtClean="0">
                <a:latin typeface="+mj-lt"/>
              </a:rPr>
              <a:t>Forma de </a:t>
            </a:r>
          </a:p>
          <a:p>
            <a:pPr lvl="0" algn="ctr"/>
            <a:r>
              <a:rPr lang="es-ES" sz="2200" dirty="0" smtClean="0">
                <a:latin typeface="+mj-lt"/>
              </a:rPr>
              <a:t>evaluación</a:t>
            </a:r>
            <a:endParaRPr lang="es-MX" sz="2200" dirty="0">
              <a:latin typeface="+mj-lt"/>
            </a:endParaRPr>
          </a:p>
        </p:txBody>
      </p:sp>
      <p:sp>
        <p:nvSpPr>
          <p:cNvPr id="7" name="Google Shape;75;p16"/>
          <p:cNvSpPr txBox="1"/>
          <p:nvPr/>
        </p:nvSpPr>
        <p:spPr>
          <a:xfrm>
            <a:off x="6561606" y="1677161"/>
            <a:ext cx="2367200" cy="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/>
            <a:r>
              <a:rPr lang="es-ES" sz="2200" dirty="0" smtClean="0">
                <a:latin typeface="+mj-lt"/>
              </a:rPr>
              <a:t>Organización</a:t>
            </a:r>
            <a:endParaRPr lang="es-MX" sz="2200" dirty="0">
              <a:latin typeface="+mj-lt"/>
            </a:endParaRPr>
          </a:p>
        </p:txBody>
      </p:sp>
      <p:sp>
        <p:nvSpPr>
          <p:cNvPr id="9" name="Google Shape;77;p16"/>
          <p:cNvSpPr txBox="1"/>
          <p:nvPr/>
        </p:nvSpPr>
        <p:spPr>
          <a:xfrm>
            <a:off x="8184158" y="1677161"/>
            <a:ext cx="3395585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s-MX" sz="2200" dirty="0" smtClean="0">
                <a:latin typeface="+mj-lt"/>
              </a:rPr>
              <a:t>Reglas de </a:t>
            </a:r>
          </a:p>
          <a:p>
            <a:pPr lvl="0" algn="ctr"/>
            <a:r>
              <a:rPr lang="es-MX" sz="2200" dirty="0" smtClean="0">
                <a:latin typeface="+mj-lt"/>
              </a:rPr>
              <a:t>convivencia</a:t>
            </a:r>
            <a:endParaRPr lang="es-MX" sz="2200" dirty="0">
              <a:latin typeface="+mj-lt"/>
            </a:endParaRPr>
          </a:p>
        </p:txBody>
      </p:sp>
      <p:sp>
        <p:nvSpPr>
          <p:cNvPr id="11" name="Google Shape;79;p16"/>
          <p:cNvSpPr txBox="1"/>
          <p:nvPr/>
        </p:nvSpPr>
        <p:spPr>
          <a:xfrm>
            <a:off x="3912090" y="1872412"/>
            <a:ext cx="2833351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s-ES" sz="2200" dirty="0" smtClean="0">
                <a:latin typeface="+mj-lt"/>
              </a:rPr>
              <a:t>Cronograma</a:t>
            </a:r>
            <a:endParaRPr lang="es-MX" sz="2200" dirty="0">
              <a:latin typeface="+mj-lt"/>
            </a:endParaRPr>
          </a:p>
        </p:txBody>
      </p:sp>
      <p:sp>
        <p:nvSpPr>
          <p:cNvPr id="113" name="Título 6">
            <a:extLst>
              <a:ext uri="{FF2B5EF4-FFF2-40B4-BE49-F238E27FC236}">
                <a16:creationId xmlns:a16="http://schemas.microsoft.com/office/drawing/2014/main" xmlns="" id="{97FF7076-32F9-427B-A70C-273C00D0436E}"/>
              </a:ext>
            </a:extLst>
          </p:cNvPr>
          <p:cNvSpPr txBox="1">
            <a:spLocks/>
          </p:cNvSpPr>
          <p:nvPr/>
        </p:nvSpPr>
        <p:spPr>
          <a:xfrm>
            <a:off x="4461805" y="790198"/>
            <a:ext cx="4071327" cy="572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Aspectos generales</a:t>
            </a:r>
            <a:endParaRPr lang="es-ES_tradn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4" name="Rectángulo 113"/>
          <p:cNvSpPr/>
          <p:nvPr/>
        </p:nvSpPr>
        <p:spPr>
          <a:xfrm>
            <a:off x="10842758" y="543702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28" name="Imagen 4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797" y="2486765"/>
            <a:ext cx="9447374" cy="1778329"/>
          </a:xfrm>
          <a:prstGeom prst="rect">
            <a:avLst/>
          </a:prstGeom>
        </p:spPr>
      </p:pic>
      <p:pic>
        <p:nvPicPr>
          <p:cNvPr id="430" name="Imagen 4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44" y="4305898"/>
            <a:ext cx="2841888" cy="1888708"/>
          </a:xfrm>
          <a:prstGeom prst="rect">
            <a:avLst/>
          </a:prstGeom>
        </p:spPr>
      </p:pic>
      <p:pic>
        <p:nvPicPr>
          <p:cNvPr id="432" name="Imagen 431"/>
          <p:cNvPicPr>
            <a:picLocks noChangeAspect="1"/>
          </p:cNvPicPr>
          <p:nvPr/>
        </p:nvPicPr>
        <p:blipFill rotWithShape="1">
          <a:blip r:embed="rId5"/>
          <a:srcRect l="6866"/>
          <a:stretch/>
        </p:blipFill>
        <p:spPr>
          <a:xfrm>
            <a:off x="9357238" y="4305898"/>
            <a:ext cx="3254645" cy="1420302"/>
          </a:xfrm>
          <a:prstGeom prst="rect">
            <a:avLst/>
          </a:prstGeom>
        </p:spPr>
      </p:pic>
      <p:pic>
        <p:nvPicPr>
          <p:cNvPr id="438" name="Imagen 4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484" y="4368468"/>
            <a:ext cx="2301533" cy="980282"/>
          </a:xfrm>
          <a:prstGeom prst="rect">
            <a:avLst/>
          </a:prstGeom>
        </p:spPr>
      </p:pic>
      <p:pic>
        <p:nvPicPr>
          <p:cNvPr id="440" name="Imagen 439"/>
          <p:cNvPicPr>
            <a:picLocks noChangeAspect="1"/>
          </p:cNvPicPr>
          <p:nvPr/>
        </p:nvPicPr>
        <p:blipFill rotWithShape="1">
          <a:blip r:embed="rId7"/>
          <a:srcRect l="14472" t="19717" r="14893" b="18814"/>
          <a:stretch/>
        </p:blipFill>
        <p:spPr>
          <a:xfrm>
            <a:off x="11535565" y="1036801"/>
            <a:ext cx="563104" cy="5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6">
            <a:extLst>
              <a:ext uri="{FF2B5EF4-FFF2-40B4-BE49-F238E27FC236}">
                <a16:creationId xmlns:a16="http://schemas.microsoft.com/office/drawing/2014/main" xmlns="" id="{97FF7076-32F9-427B-A70C-273C00D0436E}"/>
              </a:ext>
            </a:extLst>
          </p:cNvPr>
          <p:cNvSpPr txBox="1">
            <a:spLocks/>
          </p:cNvSpPr>
          <p:nvPr/>
        </p:nvSpPr>
        <p:spPr>
          <a:xfrm>
            <a:off x="3169920" y="769799"/>
            <a:ext cx="6473953" cy="572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Cronograma de la materia</a:t>
            </a:r>
            <a:endParaRPr lang="es-ES_tradn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9527" t="11336" r="14689" b="8651"/>
          <a:stretch/>
        </p:blipFill>
        <p:spPr>
          <a:xfrm>
            <a:off x="9853764" y="1164743"/>
            <a:ext cx="2189946" cy="185206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793" y="1577316"/>
            <a:ext cx="7626080" cy="48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/>
          <p:cNvSpPr/>
          <p:nvPr/>
        </p:nvSpPr>
        <p:spPr>
          <a:xfrm>
            <a:off x="371960" y="1317356"/>
            <a:ext cx="4711484" cy="5114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413" y="4527721"/>
            <a:ext cx="1802648" cy="1904076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xmlns="" id="{6172DA95-412F-4DD5-A7FB-015735F3E0E1}"/>
              </a:ext>
            </a:extLst>
          </p:cNvPr>
          <p:cNvSpPr txBox="1">
            <a:spLocks/>
          </p:cNvSpPr>
          <p:nvPr/>
        </p:nvSpPr>
        <p:spPr>
          <a:xfrm>
            <a:off x="5083444" y="2868946"/>
            <a:ext cx="6954932" cy="1533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 a la materia</a:t>
            </a:r>
            <a:endParaRPr lang="es-MX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6" name="Picture 8" descr="Dibujo para colorear Días internacionales de las Naciones Unidas : Dí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79" y="2061274"/>
            <a:ext cx="3626603" cy="362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xmlns="" id="{6172DA95-412F-4DD5-A7FB-015735F3E0E1}"/>
              </a:ext>
            </a:extLst>
          </p:cNvPr>
          <p:cNvSpPr txBox="1">
            <a:spLocks/>
          </p:cNvSpPr>
          <p:nvPr/>
        </p:nvSpPr>
        <p:spPr>
          <a:xfrm>
            <a:off x="1280320" y="800829"/>
            <a:ext cx="10290048" cy="496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500" b="1" dirty="0" smtClean="0">
                <a:solidFill>
                  <a:srgbClr val="7030A0"/>
                </a:solidFill>
                <a:ea typeface="+mn-ea"/>
                <a:cs typeface="+mn-cs"/>
              </a:rPr>
              <a:t>¿POR QUÉ EQUIDAD DE GÉNERO?</a:t>
            </a:r>
            <a:endParaRPr lang="es-MX" sz="3500" b="1" dirty="0">
              <a:solidFill>
                <a:srgbClr val="7030A0"/>
              </a:solidFill>
              <a:ea typeface="+mn-ea"/>
              <a:cs typeface="+mn-cs"/>
            </a:endParaRPr>
          </a:p>
        </p:txBody>
      </p:sp>
      <p:pic>
        <p:nvPicPr>
          <p:cNvPr id="9218" name="Picture 2" descr="igualdad-vs-equidad | CALIDAD EN GESTIÓN DE PROYECT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0"/>
          <a:stretch/>
        </p:blipFill>
        <p:spPr bwMode="auto">
          <a:xfrm>
            <a:off x="1491884" y="2660543"/>
            <a:ext cx="2708158" cy="12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160534" y="2332109"/>
            <a:ext cx="60238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 smtClean="0">
                <a:latin typeface="+mj-lt"/>
              </a:rPr>
              <a:t>Es </a:t>
            </a:r>
            <a:r>
              <a:rPr lang="es-MX" sz="2200" dirty="0">
                <a:latin typeface="+mj-lt"/>
              </a:rPr>
              <a:t>un conjunto de reglas que permiten la igualdad de participación de hombres y mujeres en su medio organizacional y social con un valor superior a las establecidas tradicionalmente, evitando con ello la implantación de estereotipos o discriminación</a:t>
            </a:r>
            <a:r>
              <a:rPr lang="es-MX" sz="2200" dirty="0" smtClean="0">
                <a:solidFill>
                  <a:srgbClr val="404041"/>
                </a:solidFill>
                <a:latin typeface="+mj-lt"/>
              </a:rPr>
              <a:t>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160534" y="1747132"/>
            <a:ext cx="4836674" cy="64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500" b="1" i="1" dirty="0" smtClean="0">
                <a:latin typeface="+mj-lt"/>
              </a:rPr>
              <a:t>¿Qué es?</a:t>
            </a:r>
            <a:endParaRPr lang="es-MX" sz="3500" b="1" i="1" dirty="0"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80320" y="448923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200" dirty="0" smtClean="0">
                <a:latin typeface="+mj-lt"/>
              </a:rPr>
              <a:t>Se relaciona con la </a:t>
            </a:r>
            <a:r>
              <a:rPr lang="es-MX" sz="2200" dirty="0">
                <a:latin typeface="+mj-lt"/>
              </a:rPr>
              <a:t>igualdad y no discriminación, es uno de los principios más importantes en materia de derechos </a:t>
            </a:r>
            <a:r>
              <a:rPr lang="es-MX" sz="2200" dirty="0" smtClean="0">
                <a:latin typeface="+mj-lt"/>
              </a:rPr>
              <a:t>humanos.</a:t>
            </a:r>
            <a:endParaRPr lang="es-MX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19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737" y="1269878"/>
            <a:ext cx="960768" cy="95726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488" y="952872"/>
            <a:ext cx="1445053" cy="91373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00959" y="1826507"/>
            <a:ext cx="44826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000000"/>
                </a:solidFill>
                <a:latin typeface="+mj-lt"/>
              </a:rPr>
              <a:t>Foro </a:t>
            </a:r>
            <a:r>
              <a:rPr lang="es-MX" sz="1600" b="1" dirty="0">
                <a:solidFill>
                  <a:srgbClr val="000000"/>
                </a:solidFill>
                <a:latin typeface="+mj-lt"/>
              </a:rPr>
              <a:t>Económico Mundial </a:t>
            </a:r>
            <a:r>
              <a:rPr lang="es-MX" sz="1600" dirty="0" smtClean="0">
                <a:solidFill>
                  <a:srgbClr val="000000"/>
                </a:solidFill>
                <a:latin typeface="+mj-lt"/>
              </a:rPr>
              <a:t>estima </a:t>
            </a:r>
            <a:r>
              <a:rPr lang="es-MX" sz="1600" dirty="0">
                <a:solidFill>
                  <a:srgbClr val="000000"/>
                </a:solidFill>
                <a:latin typeface="+mj-lt"/>
              </a:rPr>
              <a:t>que </a:t>
            </a:r>
            <a:r>
              <a:rPr lang="es-MX" sz="1600" b="1" dirty="0">
                <a:solidFill>
                  <a:srgbClr val="000000"/>
                </a:solidFill>
                <a:latin typeface="+mj-lt"/>
              </a:rPr>
              <a:t>se necesitarán 132 años para eliminar las desigualdades de género</a:t>
            </a:r>
            <a:r>
              <a:rPr lang="es-MX" sz="1600" dirty="0">
                <a:solidFill>
                  <a:srgbClr val="000000"/>
                </a:solidFill>
                <a:latin typeface="+mj-lt"/>
              </a:rPr>
              <a:t> en el mundo. En 2020, estimaba que se necesitarían 99.5 </a:t>
            </a:r>
            <a:r>
              <a:rPr lang="es-MX" sz="1600" dirty="0" smtClean="0">
                <a:solidFill>
                  <a:srgbClr val="000000"/>
                </a:solidFill>
                <a:latin typeface="+mj-lt"/>
              </a:rPr>
              <a:t>años: </a:t>
            </a:r>
            <a:r>
              <a:rPr lang="es-MX" sz="1600" dirty="0">
                <a:solidFill>
                  <a:srgbClr val="000000"/>
                </a:solidFill>
                <a:latin typeface="+mj-lt"/>
              </a:rPr>
              <a:t>la pandemia de Covid-19 ha retrasado el logro de la igualdad a una generación </a:t>
            </a:r>
            <a:r>
              <a:rPr lang="es-MX" sz="1600" dirty="0" smtClean="0">
                <a:solidFill>
                  <a:srgbClr val="000000"/>
                </a:solidFill>
                <a:latin typeface="+mj-lt"/>
              </a:rPr>
              <a:t>más.</a:t>
            </a:r>
            <a:endParaRPr lang="es-MX" sz="1600" b="0" i="0" dirty="0" smtClean="0">
              <a:solidFill>
                <a:srgbClr val="000000"/>
              </a:solidFill>
              <a:effectLst/>
              <a:latin typeface="+mj-lt"/>
            </a:endParaRPr>
          </a:p>
          <a:p>
            <a:endParaRPr lang="es-MX" sz="1600" b="1" dirty="0" smtClean="0">
              <a:latin typeface="+mj-lt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234653" y="4209103"/>
            <a:ext cx="5120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El World Inequality Report (2022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</a:rPr>
              <a:t>En 1990, las mujeres recibían el 31% de los ingresos laborales; </a:t>
            </a:r>
            <a:r>
              <a:rPr lang="es-MX" sz="1600" dirty="0" smtClean="0">
                <a:latin typeface="+mj-lt"/>
              </a:rPr>
              <a:t>hoy </a:t>
            </a:r>
            <a:r>
              <a:rPr lang="es-MX" sz="1600" dirty="0">
                <a:latin typeface="+mj-lt"/>
              </a:rPr>
              <a:t>siguen recibiendo apenas el 34</a:t>
            </a:r>
            <a:r>
              <a:rPr lang="es-MX" sz="1600" dirty="0" smtClean="0">
                <a:latin typeface="+mj-lt"/>
              </a:rPr>
              <a:t>%.</a:t>
            </a:r>
          </a:p>
          <a:p>
            <a:endParaRPr lang="es-MX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latin typeface="+mj-lt"/>
              </a:rPr>
              <a:t>Ninguna región del mundo logró la igualdad.</a:t>
            </a:r>
          </a:p>
          <a:p>
            <a:endParaRPr lang="es-MX" sz="1600" b="1" dirty="0">
              <a:latin typeface="+mj-lt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234653" y="2986918"/>
            <a:ext cx="4792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000000"/>
                </a:solidFill>
                <a:latin typeface="+mj-lt"/>
              </a:rPr>
              <a:t>Datos de la Organización Internacional del Trabajo (ILOSTAT), A nivel mundial, la brecha salarial entre mujeres y hombres es del 20%.</a:t>
            </a:r>
          </a:p>
          <a:p>
            <a:endParaRPr lang="es-MX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381992" y="1072861"/>
            <a:ext cx="4566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>
                <a:solidFill>
                  <a:srgbClr val="000000"/>
                </a:solidFill>
                <a:latin typeface="+mj-lt"/>
              </a:rPr>
              <a:t>La UNESCO</a:t>
            </a:r>
            <a:r>
              <a:rPr lang="es-MX" sz="1600" dirty="0">
                <a:solidFill>
                  <a:srgbClr val="000000"/>
                </a:solidFill>
                <a:latin typeface="+mj-lt"/>
              </a:rPr>
              <a:t>, s</a:t>
            </a:r>
            <a:r>
              <a:rPr lang="es-MX" sz="1600" dirty="0" smtClean="0">
                <a:solidFill>
                  <a:srgbClr val="000000"/>
                </a:solidFill>
                <a:latin typeface="+mj-lt"/>
              </a:rPr>
              <a:t>egún </a:t>
            </a:r>
            <a:r>
              <a:rPr lang="es-MX" sz="1600" dirty="0">
                <a:solidFill>
                  <a:srgbClr val="000000"/>
                </a:solidFill>
                <a:latin typeface="+mj-lt"/>
              </a:rPr>
              <a:t>la base de datos </a:t>
            </a:r>
            <a:r>
              <a:rPr lang="es-MX" sz="1600" i="1" dirty="0" err="1">
                <a:solidFill>
                  <a:srgbClr val="000000"/>
                </a:solidFill>
                <a:latin typeface="+mj-lt"/>
              </a:rPr>
              <a:t>Women</a:t>
            </a:r>
            <a:r>
              <a:rPr lang="es-MX" sz="1600" i="1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es-MX" sz="1600" i="1" dirty="0" err="1">
                <a:solidFill>
                  <a:srgbClr val="000000"/>
                </a:solidFill>
                <a:latin typeface="+mj-lt"/>
              </a:rPr>
              <a:t>Science</a:t>
            </a:r>
            <a:r>
              <a:rPr lang="es-MX" sz="1600" i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s-MX" sz="1600" dirty="0" smtClean="0">
                <a:solidFill>
                  <a:srgbClr val="000000"/>
                </a:solidFill>
                <a:latin typeface="+mj-lt"/>
              </a:rPr>
              <a:t>dio a conocer que: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rgbClr val="000000"/>
                </a:solidFill>
                <a:latin typeface="+mj-lt"/>
              </a:rPr>
              <a:t>Menos </a:t>
            </a:r>
            <a:r>
              <a:rPr lang="es-MX" sz="1600" dirty="0">
                <a:solidFill>
                  <a:srgbClr val="000000"/>
                </a:solidFill>
                <a:latin typeface="+mj-lt"/>
              </a:rPr>
              <a:t>del 30% del personal de investigación en todo el mundo son mujeres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+mj-lt"/>
              </a:rPr>
              <a:t>El 17,5% de las personas que trabajan en el sector tecnológico son mujeres.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372" y="2898436"/>
            <a:ext cx="1001472" cy="103205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" name="Rectángulo 1"/>
          <p:cNvSpPr/>
          <p:nvPr/>
        </p:nvSpPr>
        <p:spPr>
          <a:xfrm>
            <a:off x="571797" y="3846490"/>
            <a:ext cx="45409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ONU Mujeres y UNDESA</a:t>
            </a:r>
            <a:r>
              <a:rPr lang="es-MX" dirty="0"/>
              <a:t>, consideran que al ritmo actual, </a:t>
            </a:r>
            <a:r>
              <a:rPr lang="es-MX" b="1" dirty="0"/>
              <a:t>se necesitarán otros 286 años para eliminar las leyes discriminatorias </a:t>
            </a:r>
            <a:r>
              <a:rPr lang="es-MX" dirty="0"/>
              <a:t>y cerrar las brechas existentes en la protección jurídica de las mujeres y las niñas</a:t>
            </a:r>
            <a:r>
              <a:rPr lang="es-MX" dirty="0" smtClean="0"/>
              <a:t>.</a:t>
            </a:r>
          </a:p>
          <a:p>
            <a:endParaRPr lang="es-MX" dirty="0">
              <a:solidFill>
                <a:srgbClr val="000000"/>
              </a:solidFill>
            </a:endParaRPr>
          </a:p>
        </p:txBody>
      </p:sp>
      <p:pic>
        <p:nvPicPr>
          <p:cNvPr id="12" name="Picture 8" descr="multi onu mujeres | Multipres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3"/>
          <a:stretch/>
        </p:blipFill>
        <p:spPr bwMode="auto">
          <a:xfrm>
            <a:off x="1623848" y="3246911"/>
            <a:ext cx="1631318" cy="5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4443279" y="5778763"/>
            <a:ext cx="5631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>
                <a:latin typeface="+mj-lt"/>
              </a:rPr>
              <a:t>Muchas </a:t>
            </a:r>
            <a:r>
              <a:rPr lang="es-MX" sz="1600" dirty="0">
                <a:latin typeface="+mj-lt"/>
              </a:rPr>
              <a:t>desigualdades de género siguen sin estar documentadas. existen datos, no siempre son lo suficientemente accesibles.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/>
          <a:srcRect l="9682" t="15446" r="11047" b="17483"/>
          <a:stretch/>
        </p:blipFill>
        <p:spPr>
          <a:xfrm>
            <a:off x="3424030" y="5412184"/>
            <a:ext cx="1019249" cy="9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59015" y="2147096"/>
            <a:ext cx="7470585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dirty="0">
                <a:latin typeface="+mj-lt"/>
              </a:rPr>
              <a:t>Diariamente, más de diez mujeres son asesinadas en México </a:t>
            </a:r>
            <a:endParaRPr lang="es-MX" sz="2000" dirty="0" smtClean="0">
              <a:latin typeface="+mj-lt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VCM es un problema real y de urgente atención en México, ya que siete de cada diez mujeres han sido violentadas a lo largo de su vida;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hay datos precisos sobre la VCM, pues solo una de cada diez mujeres decide denunciar;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VCM está normalizada, incluso entre las propias víctimas, dado que de tres a cinco mujeres de cada diez manifiestan como principal motivo ante violencia física y/o sexual que fue algo sin importancia;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roles y estereotipos de género dominan en el colectivo, pues seis de cada diez mujeres expresaron que los quehaceres domésticos les corresponden solo a ellas.</a:t>
            </a:r>
            <a:endParaRPr lang="es-MX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948737" y="5438274"/>
            <a:ext cx="1243263" cy="111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6" name="Rectángulo 5"/>
          <p:cNvSpPr/>
          <p:nvPr/>
        </p:nvSpPr>
        <p:spPr>
          <a:xfrm>
            <a:off x="759014" y="1504035"/>
            <a:ext cx="6029243" cy="66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500" b="1" i="1" dirty="0" smtClean="0">
                <a:latin typeface="+mj-lt"/>
              </a:rPr>
              <a:t>Situación en México (violencia):</a:t>
            </a:r>
            <a:endParaRPr lang="es-MX" sz="3500" b="1" i="1" dirty="0">
              <a:latin typeface="+mj-lt"/>
            </a:endParaRPr>
          </a:p>
        </p:txBody>
      </p:sp>
      <p:pic>
        <p:nvPicPr>
          <p:cNvPr id="8194" name="Picture 2" descr="Resultado de imagen de violencia contra la mujer imagen animada blanco y neg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r="16536"/>
          <a:stretch/>
        </p:blipFill>
        <p:spPr bwMode="auto">
          <a:xfrm>
            <a:off x="8914451" y="2689536"/>
            <a:ext cx="2490401" cy="24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26392</TotalTime>
  <Words>3462</Words>
  <Application>Microsoft Office PowerPoint</Application>
  <PresentationFormat>Panorámica</PresentationFormat>
  <Paragraphs>294</Paragraphs>
  <Slides>27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Fira Sans Extra Condensed Medium</vt:lpstr>
      <vt:lpstr>Fira Sans Extra Condensed SemiBold</vt:lpstr>
      <vt:lpstr>Futura Bk BT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</dc:title>
  <dc:creator>HP</dc:creator>
  <cp:lastModifiedBy>Patricia</cp:lastModifiedBy>
  <cp:revision>546</cp:revision>
  <dcterms:created xsi:type="dcterms:W3CDTF">2020-05-08T19:22:31Z</dcterms:created>
  <dcterms:modified xsi:type="dcterms:W3CDTF">2024-01-08T22:14:18Z</dcterms:modified>
</cp:coreProperties>
</file>